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86" r:id="rId1"/>
  </p:sldMasterIdLst>
  <p:notesMasterIdLst>
    <p:notesMasterId r:id="rId35"/>
  </p:notesMasterIdLst>
  <p:handoutMasterIdLst>
    <p:handoutMasterId r:id="rId36"/>
  </p:handoutMasterIdLst>
  <p:sldIdLst>
    <p:sldId id="365" r:id="rId2"/>
    <p:sldId id="366" r:id="rId3"/>
    <p:sldId id="375" r:id="rId4"/>
    <p:sldId id="383" r:id="rId5"/>
    <p:sldId id="368" r:id="rId6"/>
    <p:sldId id="391" r:id="rId7"/>
    <p:sldId id="397" r:id="rId8"/>
    <p:sldId id="412" r:id="rId9"/>
    <p:sldId id="376" r:id="rId10"/>
    <p:sldId id="369" r:id="rId11"/>
    <p:sldId id="408" r:id="rId12"/>
    <p:sldId id="409" r:id="rId13"/>
    <p:sldId id="378" r:id="rId14"/>
    <p:sldId id="411" r:id="rId15"/>
    <p:sldId id="386" r:id="rId16"/>
    <p:sldId id="407" r:id="rId17"/>
    <p:sldId id="384" r:id="rId18"/>
    <p:sldId id="399" r:id="rId19"/>
    <p:sldId id="370" r:id="rId20"/>
    <p:sldId id="400" r:id="rId21"/>
    <p:sldId id="379" r:id="rId22"/>
    <p:sldId id="381" r:id="rId23"/>
    <p:sldId id="390" r:id="rId24"/>
    <p:sldId id="396" r:id="rId25"/>
    <p:sldId id="388" r:id="rId26"/>
    <p:sldId id="389" r:id="rId27"/>
    <p:sldId id="401" r:id="rId28"/>
    <p:sldId id="402" r:id="rId29"/>
    <p:sldId id="413" r:id="rId30"/>
    <p:sldId id="385" r:id="rId31"/>
    <p:sldId id="377" r:id="rId32"/>
    <p:sldId id="404" r:id="rId33"/>
    <p:sldId id="374" r:id="rId34"/>
  </p:sldIdLst>
  <p:sldSz cx="9144000" cy="6858000" type="screen4x3"/>
  <p:notesSz cx="6797675" cy="9926638"/>
  <p:embeddedFontLst>
    <p:embeddedFont>
      <p:font typeface="Pretendard Light" panose="020B0600000101010101" charset="-127"/>
      <p:regular r:id="rId37"/>
    </p:embeddedFont>
    <p:embeddedFont>
      <p:font typeface="Wingdings 2" panose="05020102010507070707" pitchFamily="18" charset="2"/>
      <p:regular r:id="rId38"/>
    </p:embeddedFont>
    <p:embeddedFont>
      <p:font typeface="Wingdings 3" panose="05040102010807070707" pitchFamily="18" charset="2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orient="horz" pos="3793">
          <p15:clr>
            <a:srgbClr val="A4A3A4"/>
          </p15:clr>
        </p15:guide>
        <p15:guide id="4" pos="2880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306D"/>
    <a:srgbClr val="0049F0"/>
    <a:srgbClr val="FFFFFF"/>
    <a:srgbClr val="0000CC"/>
    <a:srgbClr val="FFCCCC"/>
    <a:srgbClr val="FFFF99"/>
    <a:srgbClr val="CCFFFF"/>
    <a:srgbClr val="66FF66"/>
    <a:srgbClr val="66CC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64706" autoAdjust="0"/>
  </p:normalViewPr>
  <p:slideViewPr>
    <p:cSldViewPr showGuides="1">
      <p:cViewPr varScale="1">
        <p:scale>
          <a:sx n="70" d="100"/>
          <a:sy n="70" d="100"/>
        </p:scale>
        <p:origin x="2700" y="60"/>
      </p:cViewPr>
      <p:guideLst>
        <p:guide orient="horz" pos="2251"/>
        <p:guide orient="horz" pos="709"/>
        <p:guide orient="horz" pos="3793"/>
        <p:guide pos="2880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4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-2070" y="-10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34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t" anchorCtr="0" compatLnSpc="1">
            <a:prstTxWarp prst="textNoShape">
              <a:avLst/>
            </a:prstTxWarp>
          </a:bodyPr>
          <a:lstStyle>
            <a:lvl1pPr algn="l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3334" y="1"/>
            <a:ext cx="2944341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t" anchorCtr="0" compatLnSpc="1">
            <a:prstTxWarp prst="textNoShape">
              <a:avLst/>
            </a:prstTxWarp>
          </a:bodyPr>
          <a:lstStyle>
            <a:lvl1pPr algn="r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305"/>
            <a:ext cx="294434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b" anchorCtr="0" compatLnSpc="1">
            <a:prstTxWarp prst="textNoShape">
              <a:avLst/>
            </a:prstTxWarp>
          </a:bodyPr>
          <a:lstStyle>
            <a:lvl1pPr algn="l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3334" y="9429305"/>
            <a:ext cx="2944341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b" anchorCtr="0" compatLnSpc="1">
            <a:prstTxWarp prst="textNoShape">
              <a:avLst/>
            </a:prstTxWarp>
          </a:bodyPr>
          <a:lstStyle>
            <a:lvl1pPr algn="r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B03EE618-B199-41CD-BA4C-67EC2C9277F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306699" y="9495514"/>
            <a:ext cx="422575" cy="33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7902" tIns="48952" rIns="97902" bIns="48952" anchor="ctr">
            <a:spAutoFit/>
          </a:bodyPr>
          <a:lstStyle/>
          <a:p>
            <a:pPr algn="r" defTabSz="972579" eaLnBrk="0" latinLnBrk="0" hangingPunct="0">
              <a:defRPr/>
            </a:pPr>
            <a:fld id="{0CC62BF0-E38E-417A-8F5E-34FC38524632}" type="slidenum">
              <a:rPr kumimoji="0" lang="ko-KR" altLang="en-US" sz="1500">
                <a:latin typeface="Times New Roman" pitchFamily="18" charset="0"/>
                <a:ea typeface="굴림" pitchFamily="50" charset="-127"/>
              </a:rPr>
              <a:pPr algn="r" defTabSz="972579" eaLnBrk="0" latinLnBrk="0" hangingPunct="0">
                <a:defRPr/>
              </a:pPr>
              <a:t>‹#›</a:t>
            </a:fld>
            <a:endParaRPr kumimoji="0" lang="en-US" altLang="ko-KR" sz="15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37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34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t" anchorCtr="0" compatLnSpc="1">
            <a:prstTxWarp prst="textNoShape">
              <a:avLst/>
            </a:prstTxWarp>
          </a:bodyPr>
          <a:lstStyle>
            <a:lvl1pPr algn="l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334" y="1"/>
            <a:ext cx="2944341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t" anchorCtr="0" compatLnSpc="1">
            <a:prstTxWarp prst="textNoShape">
              <a:avLst/>
            </a:prstTxWarp>
          </a:bodyPr>
          <a:lstStyle>
            <a:lvl1pPr algn="r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5"/>
            <a:ext cx="294434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b" anchorCtr="0" compatLnSpc="1">
            <a:prstTxWarp prst="textNoShape">
              <a:avLst/>
            </a:prstTxWarp>
          </a:bodyPr>
          <a:lstStyle>
            <a:lvl1pPr algn="l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334" y="9429305"/>
            <a:ext cx="2944341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255" tIns="0" rIns="20255" bIns="0" numCol="1" anchor="b" anchorCtr="0" compatLnSpc="1">
            <a:prstTxWarp prst="textNoShape">
              <a:avLst/>
            </a:prstTxWarp>
          </a:bodyPr>
          <a:lstStyle>
            <a:lvl1pPr algn="r" defTabSz="972579" eaLnBrk="0" latinLnBrk="0" hangingPunct="0">
              <a:defRPr kumimoji="0" sz="1100" i="1" smtClean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B6A6E605-B2B2-4BD6-828B-25869998255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7110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50888"/>
            <a:ext cx="4946650" cy="3709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6193"/>
            <a:ext cx="4985772" cy="446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02" tIns="48952" rIns="97902" bIns="4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notes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306699" y="9495514"/>
            <a:ext cx="422575" cy="33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7902" tIns="48952" rIns="97902" bIns="48952" anchor="ctr">
            <a:spAutoFit/>
          </a:bodyPr>
          <a:lstStyle/>
          <a:p>
            <a:pPr algn="r" defTabSz="972579" eaLnBrk="0" latinLnBrk="0" hangingPunct="0">
              <a:defRPr/>
            </a:pPr>
            <a:fld id="{D55E2625-1F9C-47C7-B1BE-C22BD8A49D74}" type="slidenum">
              <a:rPr kumimoji="0" lang="ko-KR" altLang="en-US" sz="1500">
                <a:latin typeface="Times New Roman" pitchFamily="18" charset="0"/>
                <a:ea typeface="굴림" pitchFamily="50" charset="-127"/>
              </a:rPr>
              <a:pPr algn="r" defTabSz="972579" eaLnBrk="0" latinLnBrk="0" hangingPunct="0">
                <a:defRPr/>
              </a:pPr>
              <a:t>‹#›</a:t>
            </a:fld>
            <a:endParaRPr kumimoji="0" lang="en-US" altLang="ko-KR" sz="15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337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tsgo.github.io/speechbook/docs/fe/f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atsgo.github.io/speechbook/docs/am/legac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</a:t>
            </a:r>
            <a:r>
              <a:rPr lang="en-US" altLang="ko-KR" dirty="0"/>
              <a:t>Stable diffusion extension </a:t>
            </a:r>
            <a:r>
              <a:rPr lang="ko-KR" altLang="en-US" dirty="0"/>
              <a:t>개발을 통한 클래식 음악 분위기 이미지 생성 프로젝트를 진행한 </a:t>
            </a:r>
            <a:r>
              <a:rPr lang="ko-KR" altLang="en-US" dirty="0" err="1"/>
              <a:t>솥뚜껑팀입니다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953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모델 학습 및 평가를 진행한 후에 실제로 음원에 맞는 분위기의 이미지를 생성하기 위해서 기존 데이터 셋에 없는 음원을 가져왔습니다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학습시킨 데이터와 같은 형식으로 전처리를 진행하고 학습시킨 모델로 분석하였습니다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라벨이 없어 이름이 나눠져서 들어가기때문에 분석 결과가 나온 후에 같은 이름끼리 결과를 합산하여 주요 분위기 키워드를 선택하였습니다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해당 분위기 키워드를 </a:t>
            </a:r>
            <a:r>
              <a:rPr lang="en-US" altLang="ko-KR" dirty="0"/>
              <a:t>Plug and Play diffusion </a:t>
            </a:r>
            <a:r>
              <a:rPr lang="ko-KR" altLang="en-US" dirty="0"/>
              <a:t>라이브러리에 이미지와 함께 넣어서 음악 분위기에 맞는 이미지를 생성하였습니다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697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사용 사례로는 사람의 이미지를 </a:t>
            </a:r>
            <a:r>
              <a:rPr lang="ko-KR" altLang="en-US" dirty="0" err="1"/>
              <a:t>카툰화해서</a:t>
            </a:r>
            <a:r>
              <a:rPr lang="ko-KR" altLang="en-US" dirty="0"/>
              <a:t> 음원에 맞는 표정의 이미지를 생성할 수 있고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675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이미지에서 음원과 어울리는 배경을 생성할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사례 에서는 원본 이미지에 </a:t>
            </a:r>
            <a:r>
              <a:rPr lang="en-US" altLang="ko-KR" dirty="0"/>
              <a:t>2</a:t>
            </a:r>
            <a:r>
              <a:rPr lang="ko-KR" altLang="en-US" dirty="0"/>
              <a:t>가지 종류의 분위기를 넣은 결과를 보여주고 있고</a:t>
            </a:r>
            <a:r>
              <a:rPr lang="en-US" altLang="ko-KR" dirty="0"/>
              <a:t>, </a:t>
            </a:r>
            <a:r>
              <a:rPr lang="ko-KR" altLang="en-US" dirty="0"/>
              <a:t>이러한 결과가 나오는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413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MultiOutputClassifier</a:t>
            </a:r>
            <a:r>
              <a:rPr lang="ko-KR" altLang="en-US" dirty="0"/>
              <a:t>은 다중 출력 분류 문제를 해결하는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출력 분류는 하나의 입력에 대해 여러 개의 출력을 예측하는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출력마다 별도의 분류기를 학습하여 다중 출력을 예측하므로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출력 간의 독립성을 유지하면서 다중 출력 분류 문제를 해결할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레이블 분류와 대비되는 점은 출력들 간에 상호 의존성이 배제된다는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MultiOutputClassifier</a:t>
            </a:r>
            <a:r>
              <a:rPr lang="ko-KR" altLang="en-US" dirty="0"/>
              <a:t>은 다양한 분류 알고리즘을 지원하며</a:t>
            </a:r>
            <a:r>
              <a:rPr lang="en-US" altLang="ko-KR" dirty="0"/>
              <a:t>, </a:t>
            </a:r>
            <a:r>
              <a:rPr lang="ko-KR" altLang="en-US" dirty="0"/>
              <a:t>주로 의사 결정 트리</a:t>
            </a:r>
            <a:r>
              <a:rPr lang="en-US" altLang="ko-KR" dirty="0"/>
              <a:t>, </a:t>
            </a:r>
            <a:r>
              <a:rPr lang="ko-KR" altLang="en-US" dirty="0"/>
              <a:t>랜덤 포레스트</a:t>
            </a:r>
            <a:r>
              <a:rPr lang="en-US" altLang="ko-KR" dirty="0"/>
              <a:t>,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등과 함께 사용되기도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9132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그라디언트</a:t>
            </a:r>
            <a:r>
              <a:rPr lang="ko-KR" altLang="en-US" dirty="0"/>
              <a:t> 트리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알고리즘에서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위한 기법이 추가된 모델로 다양한 데이터 형식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분포 및 미세조정까지 가능한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지원합니다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XGBoost</a:t>
            </a:r>
            <a:r>
              <a:rPr lang="ko-KR" altLang="en-US" dirty="0"/>
              <a:t>는 잔차로부터 훈련한 </a:t>
            </a:r>
            <a:r>
              <a:rPr lang="ko-KR" altLang="en-US" dirty="0" err="1"/>
              <a:t>트리르</a:t>
            </a:r>
            <a:r>
              <a:rPr lang="ko-KR" altLang="en-US" dirty="0"/>
              <a:t> 추가하여 약한 학습기를 강력한 학습기로 변경하며 단순하고 약한 모델 세트 추정치 앙상블을 결합하여 대상 변수에 대한 정확한 예측을 시도합니다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XGBoost</a:t>
            </a:r>
            <a:r>
              <a:rPr lang="ko-KR" altLang="en-US" dirty="0"/>
              <a:t>란 </a:t>
            </a:r>
            <a:r>
              <a:rPr lang="ko-KR" altLang="en-US" dirty="0" err="1"/>
              <a:t>익스트림</a:t>
            </a:r>
            <a:r>
              <a:rPr lang="ko-KR" altLang="en-US" dirty="0"/>
              <a:t> </a:t>
            </a:r>
            <a:r>
              <a:rPr lang="ko-KR" altLang="en-US" dirty="0" err="1"/>
              <a:t>그레디언트</a:t>
            </a:r>
            <a:r>
              <a:rPr lang="ko-KR" altLang="en-US" dirty="0"/>
              <a:t> </a:t>
            </a:r>
            <a:r>
              <a:rPr lang="ko-KR" altLang="en-US" dirty="0" err="1"/>
              <a:t>부스팅으로</a:t>
            </a:r>
            <a:r>
              <a:rPr lang="ko-KR" altLang="en-US" dirty="0"/>
              <a:t> </a:t>
            </a:r>
            <a:r>
              <a:rPr lang="ko-KR" altLang="en-US" dirty="0" err="1"/>
              <a:t>그레디언트</a:t>
            </a:r>
            <a:r>
              <a:rPr lang="ko-KR" altLang="en-US" dirty="0"/>
              <a:t> </a:t>
            </a:r>
            <a:r>
              <a:rPr lang="ko-KR" altLang="en-US" dirty="0" err="1"/>
              <a:t>부스팅의</a:t>
            </a:r>
            <a:r>
              <a:rPr lang="ko-KR" altLang="en-US" dirty="0"/>
              <a:t> 일관성</a:t>
            </a:r>
            <a:r>
              <a:rPr lang="en-US" altLang="ko-KR" dirty="0"/>
              <a:t>, </a:t>
            </a:r>
            <a:r>
              <a:rPr lang="ko-KR" altLang="en-US" dirty="0"/>
              <a:t>성능</a:t>
            </a:r>
            <a:r>
              <a:rPr lang="en-US" altLang="ko-KR" dirty="0"/>
              <a:t>, </a:t>
            </a:r>
            <a:r>
              <a:rPr lang="ko-KR" altLang="en-US" dirty="0"/>
              <a:t>결과 도출을 향상시켜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회귀</a:t>
            </a:r>
            <a:r>
              <a:rPr lang="en-US" altLang="ko-KR" dirty="0"/>
              <a:t>, </a:t>
            </a:r>
            <a:r>
              <a:rPr lang="ko-KR" altLang="en-US" dirty="0"/>
              <a:t>이진 분류</a:t>
            </a:r>
            <a:r>
              <a:rPr lang="en-US" altLang="ko-KR" dirty="0"/>
              <a:t>, </a:t>
            </a:r>
            <a:r>
              <a:rPr lang="ko-KR" altLang="en-US" dirty="0"/>
              <a:t>멀티 클래스 분류</a:t>
            </a:r>
            <a:r>
              <a:rPr lang="en-US" altLang="ko-KR" dirty="0"/>
              <a:t>, </a:t>
            </a:r>
            <a:r>
              <a:rPr lang="ko-KR" altLang="en-US" dirty="0"/>
              <a:t>순위 결정 관련 문제 등에서 사용되고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09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알고리즘은 다중 출력 문제를 해결하지는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여러 개의 </a:t>
            </a:r>
            <a:r>
              <a:rPr lang="en-US" altLang="ko-KR" dirty="0"/>
              <a:t>Binary Classifier</a:t>
            </a:r>
            <a:r>
              <a:rPr lang="ko-KR" altLang="en-US" dirty="0"/>
              <a:t>를 사용하며 </a:t>
            </a:r>
            <a:r>
              <a:rPr lang="en-US" altLang="ko-KR" dirty="0"/>
              <a:t>Multiclass Classifier</a:t>
            </a:r>
            <a:r>
              <a:rPr lang="ko-KR" altLang="en-US" dirty="0"/>
              <a:t>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단어사전으로 만든 분위기 클래스를 대상으로 </a:t>
            </a:r>
            <a:r>
              <a:rPr lang="en-US" altLang="ko-KR" dirty="0"/>
              <a:t>330</a:t>
            </a:r>
            <a:r>
              <a:rPr lang="ko-KR" altLang="en-US" dirty="0"/>
              <a:t>개의 </a:t>
            </a:r>
            <a:r>
              <a:rPr lang="en-US" altLang="ko-KR" dirty="0"/>
              <a:t>Binary Classifier</a:t>
            </a:r>
            <a:r>
              <a:rPr lang="ko-KR" altLang="en-US" dirty="0"/>
              <a:t>을 훈련시켜 분위기 분류 시스템을 만들고</a:t>
            </a:r>
          </a:p>
          <a:p>
            <a:r>
              <a:rPr lang="ko-KR" altLang="en-US" dirty="0"/>
              <a:t>여기에 학습 형태와 맞추기 위해서 음원을 분할하여 평가한 후 </a:t>
            </a:r>
            <a:r>
              <a:rPr lang="en-US" altLang="ko-KR" dirty="0"/>
              <a:t>Decision </a:t>
            </a:r>
            <a:r>
              <a:rPr lang="en-US" altLang="ko-KR" dirty="0" err="1"/>
              <a:t>socre</a:t>
            </a:r>
            <a:r>
              <a:rPr lang="ko-KR" altLang="en-US" dirty="0"/>
              <a:t>을 합산하여 가장 높은 것을 클래스로 선택합니다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방식을 </a:t>
            </a:r>
            <a:r>
              <a:rPr lang="en-US" altLang="ko-KR" dirty="0"/>
              <a:t>One vs Rest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클래스는 </a:t>
            </a:r>
            <a:r>
              <a:rPr lang="en-US" altLang="ko-KR" dirty="0"/>
              <a:t>One vs Rest </a:t>
            </a:r>
            <a:r>
              <a:rPr lang="ko-KR" altLang="en-US" dirty="0"/>
              <a:t>방식으로 자신의 클래스는 </a:t>
            </a:r>
            <a:r>
              <a:rPr lang="en-US" altLang="ko-KR" dirty="0"/>
              <a:t>Positive, </a:t>
            </a:r>
            <a:r>
              <a:rPr lang="ko-KR" altLang="en-US" dirty="0"/>
              <a:t>나머지는 모두 </a:t>
            </a:r>
            <a:r>
              <a:rPr lang="en-US" altLang="ko-KR" dirty="0"/>
              <a:t>Negative</a:t>
            </a:r>
            <a:r>
              <a:rPr lang="ko-KR" altLang="en-US" dirty="0"/>
              <a:t>로 학습을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Logitic</a:t>
            </a:r>
            <a:r>
              <a:rPr lang="en-US" altLang="ko-KR" dirty="0"/>
              <a:t> Regression, SVM</a:t>
            </a:r>
            <a:r>
              <a:rPr lang="ko-KR" altLang="en-US" dirty="0"/>
              <a:t>과 같은 알고리즘은 </a:t>
            </a:r>
            <a:r>
              <a:rPr lang="en-US" altLang="ko-KR" dirty="0"/>
              <a:t>Binary Classification(</a:t>
            </a:r>
            <a:r>
              <a:rPr lang="ko-KR" altLang="en-US" dirty="0"/>
              <a:t>이진 분류기</a:t>
            </a:r>
            <a:r>
              <a:rPr lang="en-US" altLang="ko-KR" dirty="0"/>
              <a:t>)</a:t>
            </a:r>
            <a:r>
              <a:rPr lang="ko-KR" altLang="en-US" dirty="0"/>
              <a:t>만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040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조화평균은 역수의 평균의 역수로 계산되어 작은 값이 전체 평균에 미치는 영향이 좀 더 </a:t>
            </a:r>
            <a:r>
              <a:rPr lang="ko-KR" altLang="en-US"/>
              <a:t>커지는 방식입니다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239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이전의 논문과 같이 </a:t>
            </a:r>
            <a:r>
              <a:rPr lang="en-US" altLang="ko-KR" dirty="0"/>
              <a:t>Diffusion </a:t>
            </a:r>
            <a:r>
              <a:rPr lang="en-US" altLang="ko-KR" dirty="0" err="1"/>
              <a:t>proces</a:t>
            </a:r>
            <a:r>
              <a:rPr lang="ko-KR" altLang="en-US" dirty="0"/>
              <a:t>를 통해서 이미지를 생성하지만 이 논문의 포인트는 </a:t>
            </a:r>
            <a:r>
              <a:rPr lang="en-US" altLang="ko-KR" dirty="0"/>
              <a:t>self-</a:t>
            </a:r>
            <a:r>
              <a:rPr lang="en-US" altLang="ko-KR" dirty="0" err="1"/>
              <a:t>attentio</a:t>
            </a:r>
            <a:r>
              <a:rPr lang="ko-KR" altLang="en-US" dirty="0"/>
              <a:t>과 </a:t>
            </a:r>
            <a:r>
              <a:rPr lang="en-US" altLang="ko-KR" dirty="0"/>
              <a:t>cross-attention</a:t>
            </a:r>
            <a:r>
              <a:rPr lang="ko-KR" altLang="en-US" dirty="0"/>
              <a:t>을 활용하여 </a:t>
            </a:r>
            <a:r>
              <a:rPr lang="en-US" altLang="ko-KR" dirty="0"/>
              <a:t>Conditioning</a:t>
            </a:r>
            <a:r>
              <a:rPr lang="ko-KR" altLang="en-US" dirty="0"/>
              <a:t> 목적의 </a:t>
            </a:r>
            <a:r>
              <a:rPr lang="ko-KR" altLang="en-US" dirty="0" err="1"/>
              <a:t>모달리티를</a:t>
            </a:r>
            <a:r>
              <a:rPr lang="ko-KR" altLang="en-US" dirty="0"/>
              <a:t> 넣어 컨트롤이 가능하게 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318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Plug and Play diffusion</a:t>
            </a:r>
            <a:r>
              <a:rPr lang="ko-KR" altLang="en-US" dirty="0"/>
              <a:t>은 </a:t>
            </a:r>
            <a:r>
              <a:rPr lang="en-US" altLang="ko-KR" dirty="0"/>
              <a:t>Text</a:t>
            </a:r>
            <a:r>
              <a:rPr lang="ko-KR" altLang="en-US" dirty="0"/>
              <a:t>를 가이드로 하는 </a:t>
            </a:r>
            <a:r>
              <a:rPr lang="en-US" altLang="ko-KR" dirty="0"/>
              <a:t>image to image </a:t>
            </a:r>
            <a:r>
              <a:rPr lang="ko-KR" altLang="en-US" dirty="0"/>
              <a:t>변환입니다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 이미지와 텍스트의 가이드를 주었을 때 기본 구조는 유지하면서 텍스트에 해당되는 이미지를 뽑아내는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input</a:t>
            </a:r>
            <a:r>
              <a:rPr lang="ko-KR" altLang="en-US" dirty="0"/>
              <a:t>으로 넣은 뒤 </a:t>
            </a:r>
            <a:r>
              <a:rPr lang="en-US" altLang="ko-KR" dirty="0"/>
              <a:t>diffusion </a:t>
            </a:r>
            <a:r>
              <a:rPr lang="ko-KR" altLang="en-US" dirty="0"/>
              <a:t>모델을 돌려</a:t>
            </a:r>
            <a:r>
              <a:rPr lang="en-US" altLang="ko-KR" dirty="0"/>
              <a:t>(</a:t>
            </a:r>
            <a:r>
              <a:rPr lang="en-US" altLang="ko-KR" dirty="0" err="1"/>
              <a:t>ddim</a:t>
            </a:r>
            <a:r>
              <a:rPr lang="en-US" altLang="ko-KR" dirty="0"/>
              <a:t>) </a:t>
            </a:r>
            <a:r>
              <a:rPr lang="ko-KR" altLang="en-US" dirty="0"/>
              <a:t>그 이미지의 특성을 추출하게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이미지의 특성과 </a:t>
            </a:r>
            <a:r>
              <a:rPr lang="en-US" altLang="ko-KR" dirty="0"/>
              <a:t>self-attention</a:t>
            </a:r>
            <a:r>
              <a:rPr lang="ko-KR" altLang="en-US" dirty="0"/>
              <a:t>에서 </a:t>
            </a:r>
            <a:r>
              <a:rPr lang="en-US" altLang="ko-KR" dirty="0" err="1"/>
              <a:t>quary</a:t>
            </a:r>
            <a:r>
              <a:rPr lang="en-US" altLang="ko-KR" dirty="0"/>
              <a:t>, key</a:t>
            </a:r>
            <a:r>
              <a:rPr lang="ko-KR" altLang="en-US" dirty="0"/>
              <a:t>값을 추출해 둔 것을 </a:t>
            </a:r>
            <a:r>
              <a:rPr lang="en-US" altLang="ko-KR" dirty="0"/>
              <a:t>, </a:t>
            </a:r>
            <a:r>
              <a:rPr lang="ko-KR" altLang="en-US" dirty="0"/>
              <a:t>이후 다시한번 </a:t>
            </a:r>
            <a:r>
              <a:rPr lang="en-US" altLang="ko-KR" dirty="0"/>
              <a:t>diffusion </a:t>
            </a:r>
            <a:r>
              <a:rPr lang="ko-KR" altLang="en-US" dirty="0"/>
              <a:t>모델을 돌릴 때 활용합니다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되면 기존 이미지의 틀은 유지하면서 텍스트에 따라 이미지가 새로 생성되는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848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여기 있는 이미지에서는 </a:t>
            </a:r>
            <a:r>
              <a:rPr lang="en-US" altLang="ko-KR" dirty="0" err="1"/>
              <a:t>pnp</a:t>
            </a:r>
            <a:r>
              <a:rPr lang="ko-KR" altLang="en-US" dirty="0"/>
              <a:t>를 바탕으로 원본 이미지에서 이러한 변화를 줄 수 있다는 보여주는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000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1813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개발 과제 단계로는 데이터 수집</a:t>
            </a:r>
            <a:r>
              <a:rPr lang="en-US" altLang="ko-KR" dirty="0"/>
              <a:t>, </a:t>
            </a:r>
            <a:r>
              <a:rPr lang="ko-KR" altLang="en-US" dirty="0" err="1"/>
              <a:t>라벨링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모델 학습과 </a:t>
            </a:r>
            <a:r>
              <a:rPr lang="en-US" altLang="ko-KR" dirty="0"/>
              <a:t>diffusion</a:t>
            </a:r>
            <a:r>
              <a:rPr lang="ko-KR" altLang="en-US" dirty="0"/>
              <a:t>모델 연결 순으로 단계가 구성되었습니다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수집을 위해서 </a:t>
            </a:r>
            <a:r>
              <a:rPr lang="en-US" altLang="ko-KR" dirty="0"/>
              <a:t>Bernd Krueger</a:t>
            </a:r>
            <a:r>
              <a:rPr lang="ko-KR" altLang="en-US" dirty="0"/>
              <a:t>의 </a:t>
            </a:r>
            <a:r>
              <a:rPr lang="en-US" altLang="ko-KR" dirty="0"/>
              <a:t>http://www.piano-midi.de/(</a:t>
            </a:r>
            <a:r>
              <a:rPr lang="ko-KR" altLang="en-US" dirty="0"/>
              <a:t>이러한</a:t>
            </a:r>
            <a:r>
              <a:rPr lang="en-US" altLang="ko-KR" dirty="0"/>
              <a:t>) </a:t>
            </a:r>
            <a:r>
              <a:rPr lang="ko-KR" altLang="en-US" dirty="0"/>
              <a:t>사이트를 크롤링하여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클래식 음악의 제목과 악장을 폴더로 나눈 뒤 그 폴더 안에 </a:t>
            </a:r>
            <a:r>
              <a:rPr lang="en-US" altLang="ko-KR" dirty="0"/>
              <a:t>format0.mid,mp3,ogg 3</a:t>
            </a:r>
            <a:r>
              <a:rPr lang="ko-KR" altLang="en-US" dirty="0"/>
              <a:t>종류의 확장자 파일을 저장하여 어떤 음원인지 확실하게 알도록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2013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475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7180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Plug and Play </a:t>
            </a:r>
            <a:r>
              <a:rPr lang="ko-KR" altLang="en-US" dirty="0"/>
              <a:t>모델을 활용하기 위해 </a:t>
            </a:r>
            <a:r>
              <a:rPr lang="ko-KR" altLang="en-US" dirty="0" err="1"/>
              <a:t>깃허브의</a:t>
            </a:r>
            <a:r>
              <a:rPr lang="ko-KR" altLang="en-US" dirty="0"/>
              <a:t> 오픈소스로 직접 가져온 후 진행하게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Plug and play </a:t>
            </a:r>
            <a:r>
              <a:rPr lang="ko-KR" altLang="en-US" dirty="0"/>
              <a:t>모델은 </a:t>
            </a:r>
            <a:r>
              <a:rPr lang="en-US" altLang="ko-KR" dirty="0"/>
              <a:t>stable diffusion</a:t>
            </a:r>
            <a:r>
              <a:rPr lang="ko-KR" altLang="en-US" dirty="0"/>
              <a:t>을 기반으로 동작하고 있기 때문에 </a:t>
            </a:r>
            <a:r>
              <a:rPr lang="en-US" altLang="ko-KR" dirty="0"/>
              <a:t>stable diffusion </a:t>
            </a:r>
            <a:r>
              <a:rPr lang="ko-KR" altLang="en-US" dirty="0"/>
              <a:t>모델도 같이 가져오게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config</a:t>
            </a:r>
            <a:r>
              <a:rPr lang="ko-KR" altLang="en-US" dirty="0"/>
              <a:t>를 통해 </a:t>
            </a:r>
            <a:r>
              <a:rPr lang="en-US" altLang="ko-KR" dirty="0" err="1"/>
              <a:t>pnp</a:t>
            </a:r>
            <a:r>
              <a:rPr lang="ko-KR" altLang="en-US" dirty="0"/>
              <a:t>의 </a:t>
            </a:r>
            <a:r>
              <a:rPr lang="en-US" altLang="ko-KR" dirty="0" err="1"/>
              <a:t>ddim</a:t>
            </a:r>
            <a:r>
              <a:rPr lang="en-US" altLang="ko-KR" dirty="0"/>
              <a:t> </a:t>
            </a:r>
            <a:r>
              <a:rPr lang="ko-KR" altLang="en-US" dirty="0"/>
              <a:t>횟수</a:t>
            </a:r>
            <a:r>
              <a:rPr lang="en-US" altLang="ko-KR" dirty="0"/>
              <a:t>, </a:t>
            </a:r>
            <a:r>
              <a:rPr lang="ko-KR" altLang="en-US" dirty="0"/>
              <a:t>추출되는 과정에서의 설정을 하게 되고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Feature </a:t>
            </a:r>
            <a:r>
              <a:rPr lang="ko-KR" altLang="en-US" dirty="0"/>
              <a:t>추출을 하여 </a:t>
            </a:r>
            <a:r>
              <a:rPr lang="en-US" altLang="ko-KR" dirty="0"/>
              <a:t>experiments</a:t>
            </a:r>
            <a:r>
              <a:rPr lang="ko-KR" altLang="en-US" dirty="0"/>
              <a:t>에 저장 후 </a:t>
            </a:r>
            <a:r>
              <a:rPr lang="en-US" altLang="ko-KR" dirty="0" err="1"/>
              <a:t>pnp</a:t>
            </a:r>
            <a:r>
              <a:rPr lang="ko-KR" altLang="en-US" dirty="0"/>
              <a:t>를 돌려 이미지를 생성하게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5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6E605-B2B2-4BD6-828B-258699982559}" type="slidenum">
              <a:rPr kumimoji="0" lang="ko-KR" altLang="en-US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725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ko-KR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78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Feature</a:t>
            </a:r>
            <a:r>
              <a:rPr lang="ko-KR" altLang="en-US" dirty="0"/>
              <a:t>를 추출하는 과정에서 </a:t>
            </a:r>
            <a:r>
              <a:rPr lang="en-US" altLang="ko-KR" dirty="0" err="1"/>
              <a:t>RuntimeError</a:t>
            </a:r>
            <a:r>
              <a:rPr lang="en-US" altLang="ko-KR" dirty="0"/>
              <a:t>: CUDA out of memory.</a:t>
            </a:r>
            <a:r>
              <a:rPr lang="ko-KR" altLang="en-US" dirty="0"/>
              <a:t>라는 오류가 발생하였고</a:t>
            </a:r>
            <a:r>
              <a:rPr lang="en-US" altLang="ko-KR" dirty="0"/>
              <a:t>, </a:t>
            </a:r>
            <a:r>
              <a:rPr lang="en-US" altLang="ko-KR" dirty="0" err="1"/>
              <a:t>tastmanager</a:t>
            </a:r>
            <a:r>
              <a:rPr lang="ko-KR" altLang="en-US" dirty="0"/>
              <a:t>를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실행하여 확인해 보았을 때 메모리가 부족하여 나오는 컴퓨팅 파워 이슈가 생기게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5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6E605-B2B2-4BD6-828B-258699982559}" type="slidenum">
              <a:rPr kumimoji="0" lang="ko-KR" altLang="en-US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725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ko-KR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54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컴퓨팅 파워 이슈로 인하여 </a:t>
            </a:r>
            <a:r>
              <a:rPr lang="en-US" altLang="ko-KR" dirty="0"/>
              <a:t>Cloud </a:t>
            </a:r>
            <a:r>
              <a:rPr lang="en-US" altLang="ko-KR" dirty="0" err="1"/>
              <a:t>api</a:t>
            </a:r>
            <a:r>
              <a:rPr lang="ko-KR" altLang="en-US" dirty="0"/>
              <a:t>를 활용하여 모델을 사용하도록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5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6E605-B2B2-4BD6-828B-258699982559}" type="slidenum">
              <a:rPr kumimoji="0" lang="ko-KR" altLang="en-US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725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ko-KR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90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김신영 </a:t>
            </a:r>
            <a:r>
              <a:rPr lang="ko-KR" altLang="en-US" dirty="0" err="1"/>
              <a:t>학우님은</a:t>
            </a:r>
            <a:r>
              <a:rPr lang="ko-KR" altLang="en-US" dirty="0"/>
              <a:t> 프로젝트 진행에서 </a:t>
            </a:r>
            <a:r>
              <a:rPr lang="en-US" altLang="ko-KR" dirty="0"/>
              <a:t>Stable Diffusion </a:t>
            </a:r>
            <a:r>
              <a:rPr lang="ko-KR" altLang="en-US" dirty="0"/>
              <a:t>논문을 리뷰하고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학습 메모리 문제 해결</a:t>
            </a:r>
            <a:r>
              <a:rPr lang="en-US" altLang="ko-KR" dirty="0"/>
              <a:t>, </a:t>
            </a:r>
            <a:r>
              <a:rPr lang="ko-KR" altLang="en-US" dirty="0"/>
              <a:t>다중 레이블 알고리즘 분석을 </a:t>
            </a:r>
            <a:r>
              <a:rPr lang="ko-KR" altLang="en-US" dirty="0" err="1"/>
              <a:t>맡아주셨고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김하영 </a:t>
            </a:r>
            <a:r>
              <a:rPr lang="ko-KR" altLang="en-US" dirty="0" err="1"/>
              <a:t>학우님은</a:t>
            </a:r>
            <a:r>
              <a:rPr lang="ko-KR" altLang="en-US" dirty="0"/>
              <a:t> </a:t>
            </a:r>
            <a:r>
              <a:rPr lang="en-US" altLang="ko-KR" dirty="0"/>
              <a:t>DDPM</a:t>
            </a:r>
            <a:r>
              <a:rPr lang="ko-KR" altLang="en-US" dirty="0"/>
              <a:t>과 </a:t>
            </a:r>
            <a:r>
              <a:rPr lang="en-US" altLang="ko-KR" dirty="0"/>
              <a:t>DDIM </a:t>
            </a:r>
            <a:r>
              <a:rPr lang="ko-KR" altLang="en-US" dirty="0"/>
              <a:t>논문을 리뷰하고 음원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사전 연구 분석</a:t>
            </a:r>
            <a:r>
              <a:rPr lang="en-US" altLang="ko-KR" dirty="0"/>
              <a:t>, </a:t>
            </a:r>
            <a:r>
              <a:rPr lang="ko-KR" altLang="en-US" dirty="0"/>
              <a:t>다중 레이블 알고리즘 분석을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백진욱</a:t>
            </a:r>
            <a:r>
              <a:rPr lang="ko-KR" altLang="en-US" dirty="0"/>
              <a:t> </a:t>
            </a:r>
            <a:r>
              <a:rPr lang="ko-KR" altLang="en-US" dirty="0" err="1"/>
              <a:t>학우님은</a:t>
            </a:r>
            <a:r>
              <a:rPr lang="ko-KR" altLang="en-US" dirty="0"/>
              <a:t> </a:t>
            </a:r>
            <a:r>
              <a:rPr lang="en-US" altLang="ko-KR" dirty="0" err="1"/>
              <a:t>Attension</a:t>
            </a:r>
            <a:r>
              <a:rPr lang="en-US" altLang="ko-KR" dirty="0"/>
              <a:t> all you need </a:t>
            </a:r>
            <a:r>
              <a:rPr lang="ko-KR" altLang="en-US" dirty="0"/>
              <a:t>논문을 리뷰하고 음원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모델 선정</a:t>
            </a:r>
            <a:r>
              <a:rPr lang="en-US" altLang="ko-KR" dirty="0"/>
              <a:t>, </a:t>
            </a:r>
            <a:r>
              <a:rPr lang="ko-KR" altLang="en-US" dirty="0"/>
              <a:t>여러 논문 기법을 활용한 </a:t>
            </a:r>
            <a:r>
              <a:rPr lang="en-US" altLang="ko-KR" dirty="0"/>
              <a:t>Stable Diffusion </a:t>
            </a:r>
            <a:r>
              <a:rPr lang="ko-KR" altLang="en-US" dirty="0"/>
              <a:t>기능 확장을 </a:t>
            </a:r>
            <a:r>
              <a:rPr lang="ko-KR" altLang="en-US" dirty="0" err="1"/>
              <a:t>맡아주셨습니다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프로젝트 진행 사항은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일까지 </a:t>
            </a:r>
            <a:r>
              <a:rPr lang="en-US" altLang="ko-KR" dirty="0"/>
              <a:t>Stable Diffusion</a:t>
            </a:r>
            <a:r>
              <a:rPr lang="ko-KR" altLang="en-US" dirty="0"/>
              <a:t>과 관련된 </a:t>
            </a:r>
            <a:r>
              <a:rPr lang="ko-KR" altLang="en-US" dirty="0" err="1"/>
              <a:t>논문드을</a:t>
            </a:r>
            <a:r>
              <a:rPr lang="ko-KR" altLang="en-US" dirty="0"/>
              <a:t> 리뷰한 후 세부 주제를 선정하였고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일까지 </a:t>
            </a:r>
            <a:r>
              <a:rPr lang="ko-KR" altLang="en-US" dirty="0" err="1"/>
              <a:t>전처리</a:t>
            </a:r>
            <a:r>
              <a:rPr lang="ko-KR" altLang="en-US" dirty="0"/>
              <a:t> 방법 분석과 </a:t>
            </a:r>
            <a:r>
              <a:rPr lang="ko-KR" altLang="en-US" dirty="0" err="1"/>
              <a:t>크롤링</a:t>
            </a:r>
            <a:r>
              <a:rPr lang="ko-KR" altLang="en-US" dirty="0"/>
              <a:t> 진행을 완료하였으며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일까지 진행했던 분석 결과를 </a:t>
            </a:r>
            <a:r>
              <a:rPr lang="en-US" altLang="ko-KR" dirty="0"/>
              <a:t>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extension</a:t>
            </a:r>
            <a:r>
              <a:rPr lang="ko-KR" altLang="en-US" dirty="0"/>
              <a:t>에 연결하고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일까지 다중 레이블 분류 모델을 분석하여 실제 모델과 연결을 진행하고 결과를 생성했습니다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1165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저희는 프로젝트 </a:t>
            </a:r>
            <a:r>
              <a:rPr lang="ko-KR" altLang="en-US" dirty="0" err="1"/>
              <a:t>달성률을</a:t>
            </a:r>
            <a:r>
              <a:rPr lang="ko-KR" altLang="en-US" dirty="0"/>
              <a:t> </a:t>
            </a:r>
            <a:r>
              <a:rPr lang="en-US" altLang="ko-KR" dirty="0"/>
              <a:t>80%</a:t>
            </a:r>
            <a:r>
              <a:rPr lang="ko-KR" altLang="en-US" dirty="0"/>
              <a:t>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진행한 프로젝트 내용이 </a:t>
            </a:r>
            <a:r>
              <a:rPr lang="en-US" altLang="ko-KR" dirty="0"/>
              <a:t>Stable Diffusion</a:t>
            </a:r>
            <a:r>
              <a:rPr lang="ko-KR" altLang="en-US" dirty="0"/>
              <a:t>에서 기존에 활용되지 않았던 내용이고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초기 계획과 동일하게 음원에서 분위기 영단어를 추출해 내었으며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추출한 영단어와 이미지를 결합하여 새로운 이미지를 생성해 내었기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메모리 부족으로 인해서 기존에 계획했던 일괄 처리에 대한 문제는 해결하지 못하였기 때문에 프로젝트 </a:t>
            </a:r>
            <a:r>
              <a:rPr lang="ko-KR" altLang="en-US" dirty="0" err="1"/>
              <a:t>달성률을</a:t>
            </a:r>
            <a:r>
              <a:rPr lang="ko-KR" altLang="en-US" dirty="0"/>
              <a:t> </a:t>
            </a:r>
            <a:r>
              <a:rPr lang="en-US" altLang="ko-KR" dirty="0"/>
              <a:t>80%</a:t>
            </a:r>
            <a:r>
              <a:rPr lang="ko-KR" altLang="en-US" dirty="0"/>
              <a:t>로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9601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진행한 프로젝트의 연구 개발의 의의는</a:t>
            </a:r>
          </a:p>
          <a:p>
            <a:r>
              <a:rPr lang="ko-KR" altLang="en-US" dirty="0"/>
              <a:t>첫째 사전 연구에서 다루었던 레이블 분류에서 다중 출력 문제로 발전하여  더 많은 클래스를 결과로 도출해낼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둘째 </a:t>
            </a:r>
            <a:r>
              <a:rPr lang="en-US" altLang="ko-KR" dirty="0" err="1"/>
              <a:t>Colab</a:t>
            </a:r>
            <a:r>
              <a:rPr lang="en-US" altLang="ko-KR" dirty="0"/>
              <a:t> pro</a:t>
            </a:r>
            <a:r>
              <a:rPr lang="ko-KR" altLang="en-US" dirty="0"/>
              <a:t>라는 제한된 메모리의 공간 속에서 전처리와 모델 학습을 분할하여 진행할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 음원 분석을 위해 데이터를 처리하는 과정에서 기하급수적으로 크기가 커질 때 </a:t>
            </a:r>
            <a:r>
              <a:rPr lang="en-US" altLang="ko-KR" dirty="0"/>
              <a:t>feature</a:t>
            </a:r>
            <a:r>
              <a:rPr lang="ko-KR" altLang="en-US" dirty="0"/>
              <a:t>을 뽑아 데이터를 축소하고 분할하여 다룰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넷째 모델을 분할 학습하고 편향된 데이터를 처리하며 여러 평가방식을 통해서 분석할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다섯 생성 </a:t>
            </a:r>
            <a:r>
              <a:rPr lang="en-US" altLang="ko-KR" dirty="0"/>
              <a:t>ai</a:t>
            </a:r>
            <a:r>
              <a:rPr lang="ko-KR" altLang="en-US" dirty="0"/>
              <a:t>에서 기존에 지원하지 않는 </a:t>
            </a:r>
            <a:r>
              <a:rPr lang="ko-KR" altLang="en-US" dirty="0" err="1"/>
              <a:t>모달리티인</a:t>
            </a:r>
            <a:r>
              <a:rPr lang="ko-KR" altLang="en-US" dirty="0"/>
              <a:t> 음원을 제어 목적으로 넣을 수 있으며</a:t>
            </a:r>
          </a:p>
          <a:p>
            <a:r>
              <a:rPr lang="ko-KR" altLang="en-US" dirty="0"/>
              <a:t>마지막으로 음악적 분위기에 맞는 이미지를 편하게 출력 할 수 있어 미디어 시장에서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11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High-Resolution Image Synthesis with Latent Diffusion Models </a:t>
            </a:r>
            <a:r>
              <a:rPr lang="ko-KR" altLang="en-US" dirty="0"/>
              <a:t>논문이 발표되면서</a:t>
            </a:r>
          </a:p>
          <a:p>
            <a:r>
              <a:rPr lang="en-US" altLang="ko-KR" dirty="0"/>
              <a:t>Stable Diffusion</a:t>
            </a:r>
            <a:r>
              <a:rPr lang="ko-KR" altLang="en-US" dirty="0"/>
              <a:t>에 대한 관심도가 높아졌습니다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함께 다양하게 활용할 수 있는 </a:t>
            </a:r>
            <a:r>
              <a:rPr lang="en-US" altLang="ko-KR" dirty="0"/>
              <a:t>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extension</a:t>
            </a:r>
            <a:r>
              <a:rPr lang="ko-KR" altLang="en-US" dirty="0"/>
              <a:t>들이 등장하기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새로운 </a:t>
            </a:r>
            <a:r>
              <a:rPr lang="en-US" altLang="ko-KR" dirty="0"/>
              <a:t>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extension</a:t>
            </a:r>
            <a:r>
              <a:rPr lang="ko-KR" altLang="en-US" dirty="0"/>
              <a:t>을 개발하기 위해 선행 연구 논문 자료들을 분석하여 사용되어진 다양한 알고리즘과 기법들을 학습했습니다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학습한 알고리즘과 </a:t>
            </a:r>
            <a:r>
              <a:rPr lang="ko-KR" altLang="en-US" dirty="0" err="1"/>
              <a:t>기법등</a:t>
            </a:r>
            <a:r>
              <a:rPr lang="ko-KR" altLang="en-US" dirty="0"/>
              <a:t> 중에서 음원 분위기 분류법에는 감정 형용사법을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음원 장르 분류에는 </a:t>
            </a:r>
            <a:r>
              <a:rPr lang="en-US" altLang="ko-KR" dirty="0"/>
              <a:t>MFCC </a:t>
            </a:r>
            <a:r>
              <a:rPr lang="ko-KR" altLang="en-US" dirty="0"/>
              <a:t>스펙트럼을</a:t>
            </a:r>
            <a:r>
              <a:rPr lang="en-US" altLang="ko-KR" dirty="0"/>
              <a:t>, </a:t>
            </a:r>
            <a:r>
              <a:rPr lang="ko-KR" altLang="en-US" dirty="0"/>
              <a:t>다중 레이블 분류에는 </a:t>
            </a:r>
            <a:r>
              <a:rPr lang="en-US" altLang="ko-KR" dirty="0" err="1"/>
              <a:t>MultiOutputClassifier</a:t>
            </a:r>
            <a:r>
              <a:rPr lang="ko-KR" altLang="en-US" dirty="0"/>
              <a:t>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바탕으로 클래식 장르 음원의 분위기를 기반으로 이와 대응되게 인물의 표정이나 이미지의 풍경을 변경하는</a:t>
            </a:r>
          </a:p>
          <a:p>
            <a:r>
              <a:rPr lang="ko-KR" altLang="en-US" dirty="0"/>
              <a:t>실용성이 높은 새로운 </a:t>
            </a:r>
            <a:r>
              <a:rPr lang="en-US" altLang="ko-KR" dirty="0"/>
              <a:t>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</a:t>
            </a:r>
            <a:r>
              <a:rPr lang="en-US" altLang="ko-KR" dirty="0" err="1"/>
              <a:t>extnesion</a:t>
            </a:r>
            <a:r>
              <a:rPr lang="ko-KR" altLang="en-US" dirty="0"/>
              <a:t>을 개발하는 것을 목표로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948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음원을 짧은 구간으로 나눠 푸리에 변환을 실시해 주파수 정보로 변환한 후에 사람의 인지 특징에 따라서</a:t>
            </a:r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주요 주파수를 세밀하게 보는 멜 필터를 적용한 후에 로그를 취하고 다시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역푸리에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변환을 실시에 변수간 상관관계를 해소시킵니다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사람의 말소리 인식에 주요한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feature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벡터가 </a:t>
            </a:r>
            <a:r>
              <a:rPr lang="ko-KR" altLang="en-US" b="0" i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추출된 것입니다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먼저 입력 음성을 짧은 구간으로 나눕니다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 잘게 쪼개진 음성을 </a:t>
            </a:r>
            <a:r>
              <a:rPr lang="ko-KR" altLang="en-US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프레임</a:t>
            </a:r>
            <a:r>
              <a:rPr lang="en-US" altLang="ko-KR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(frame)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이라고 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프레임 각각에 </a:t>
            </a:r>
            <a:r>
              <a:rPr lang="ko-KR" altLang="en-US" b="0" i="0" u="none" strike="noStrike" dirty="0">
                <a:solidFill>
                  <a:srgbClr val="2869E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푸리에 변환</a:t>
            </a:r>
            <a:r>
              <a:rPr lang="en-US" altLang="ko-KR" b="0" i="0" u="none" strike="noStrike" dirty="0">
                <a:solidFill>
                  <a:srgbClr val="2869E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(Fourier Transform)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실시해 해당 구간 음성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(frame)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담긴 주파수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(frequency)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정보를 추출하여 </a:t>
            </a:r>
            <a:r>
              <a:rPr lang="ko-KR" altLang="en-US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스펙트럼</a:t>
            </a:r>
            <a:r>
              <a:rPr lang="en-US" altLang="ko-KR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(spectrum)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생성하고</a:t>
            </a:r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스펙트럼에 사람의 말소리 인식에 민감한 주파수 영역대는 세밀하게 보고 나머지 영역대는 상대적으로 덜 촘촘히 분석하는 필터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(Mel Filter Bank)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적용하여 </a:t>
            </a:r>
            <a:r>
              <a:rPr lang="ko-KR" altLang="en-US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멜 스펙트럼</a:t>
            </a:r>
            <a:r>
              <a:rPr lang="en-US" altLang="ko-KR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(Mel Spectrum)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생성합니다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여기에 사람의 소리 인식은 로그 스케일에 가깝기 때문에 로그를 취해 큰 차이는 좀 작게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작은 차이는 크게 만든 것이 바로 </a:t>
            </a:r>
            <a:r>
              <a:rPr lang="ko-KR" altLang="en-US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멜 스펙트럼</a:t>
            </a:r>
            <a:r>
              <a:rPr lang="en-US" altLang="ko-KR" b="1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(log-Mel Spectrum)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멜 스펙트럼에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역푸리에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변환을 실시하면 압축되어 상관관계가 높았던 주파수 도메인 정보가 새로운 도메인으로 바뀌어 이전 대비 상대적으로 변수 간 상관관계가 해소되게 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로그 멜 스펙트럼에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역푸리에변환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(Inverse Fourier Transform)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적용해 주파수 도메인의 정보를 시간적 특성으로 표현하는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feature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벡터로 바꾼 것을 가리킵니다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인간의 말소리 인식에 중요한 특질들이 추출된 결과로 생각할 수 있습니다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0" i="0" dirty="0">
              <a:solidFill>
                <a:srgbClr val="5C5962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MFCC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 </a:t>
            </a:r>
            <a:r>
              <a:rPr lang="ko-KR" altLang="en-US" b="0" i="0" u="none" strike="noStrike" dirty="0">
                <a:solidFill>
                  <a:srgbClr val="2869E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기존 음성 인식 시스템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가우시안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믹스처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모델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(Gaussian Mixture Model)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입력으로 쓰입니다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637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en-US" altLang="ko-KR" dirty="0"/>
              <a:t>MFCC </a:t>
            </a:r>
            <a:r>
              <a:rPr lang="ko-KR" altLang="en-US" dirty="0"/>
              <a:t>방법으로 전처리한 데이터로 학습 시킨 모델로 음원을 분석하여 분위기 키워드를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077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생성된 키워드를 </a:t>
            </a:r>
            <a:r>
              <a:rPr lang="en-US" altLang="ko-KR" dirty="0"/>
              <a:t>stable diffusion</a:t>
            </a:r>
            <a:r>
              <a:rPr lang="ko-KR" altLang="en-US" dirty="0"/>
              <a:t>의 개념을 활용하여 그 음원의 분위기에 맞는 이미지를 생성하게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5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6E605-B2B2-4BD6-828B-258699982559}" type="slidenum">
              <a:rPr kumimoji="0" lang="ko-KR" altLang="en-US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725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556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특징을 추출하여 특징 외의 분위기를 변하게 하는 </a:t>
            </a:r>
            <a:r>
              <a:rPr lang="en-US" altLang="ko-KR" dirty="0"/>
              <a:t>plug and play </a:t>
            </a:r>
            <a:r>
              <a:rPr lang="en-US" altLang="ko-KR" dirty="0" err="1"/>
              <a:t>difffusion</a:t>
            </a:r>
            <a:r>
              <a:rPr lang="ko-KR" altLang="en-US" dirty="0"/>
              <a:t>를 활용하여 음원의 분위기에 맞는 사진을 생성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25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6E605-B2B2-4BD6-828B-258699982559}" type="slidenum">
              <a:rPr kumimoji="0" lang="ko-KR" altLang="en-US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725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75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1369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 및 평가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음원 파일 데이터에서 음원 정보를 추출하고 길이가 다른 문제를 해결하기 위해서 특정 시간 기준으로 자른 후에 </a:t>
            </a:r>
            <a:r>
              <a:rPr lang="en-US" altLang="ko-KR" dirty="0" err="1"/>
              <a:t>mfcc</a:t>
            </a:r>
            <a:r>
              <a:rPr lang="ko-KR" altLang="en-US" dirty="0"/>
              <a:t>변환을 한 후 차원을 </a:t>
            </a:r>
            <a:r>
              <a:rPr lang="en-US" altLang="ko-KR" dirty="0"/>
              <a:t>2</a:t>
            </a:r>
            <a:r>
              <a:rPr lang="ko-KR" altLang="en-US" dirty="0"/>
              <a:t>차원으로 축소하였습니다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음원 </a:t>
            </a:r>
            <a:r>
              <a:rPr lang="ko-KR" altLang="en-US" dirty="0" err="1"/>
              <a:t>라벨링</a:t>
            </a:r>
            <a:r>
              <a:rPr lang="ko-KR" altLang="en-US" dirty="0"/>
              <a:t> 데이터에서는 단어사전을 형성하고 입력 형태로 변환한 후 앞의 음원을 나눌 때 각각의 라벨 또한 복사되어 형식을 맞춘 후 </a:t>
            </a:r>
            <a:r>
              <a:rPr lang="en-US" altLang="ko-KR" dirty="0"/>
              <a:t>one-hot </a:t>
            </a:r>
            <a:r>
              <a:rPr lang="en-US" altLang="ko-KR" dirty="0" err="1"/>
              <a:t>incoding</a:t>
            </a:r>
            <a:r>
              <a:rPr lang="ko-KR" altLang="en-US" dirty="0"/>
              <a:t>방식으로 변환하였습니다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만든 데이터를 섞은 후 </a:t>
            </a:r>
            <a:r>
              <a:rPr lang="en-US" altLang="ko-KR" dirty="0"/>
              <a:t>9:1</a:t>
            </a:r>
            <a:r>
              <a:rPr lang="ko-KR" altLang="en-US" dirty="0"/>
              <a:t>로 </a:t>
            </a:r>
            <a:r>
              <a:rPr lang="en-US" altLang="ko-KR" dirty="0"/>
              <a:t>train, test</a:t>
            </a:r>
            <a:r>
              <a:rPr lang="ko-KR" altLang="en-US" dirty="0"/>
              <a:t>셋으로 분할하였습니다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모델 학습에서 </a:t>
            </a:r>
            <a:r>
              <a:rPr lang="en-US" altLang="ko-KR" dirty="0"/>
              <a:t>One Vs Rest</a:t>
            </a:r>
            <a:r>
              <a:rPr lang="ko-KR" altLang="en-US" dirty="0"/>
              <a:t>개념을 활용하여 </a:t>
            </a:r>
            <a:r>
              <a:rPr lang="en-US" altLang="ko-KR" dirty="0"/>
              <a:t>Train</a:t>
            </a:r>
            <a:r>
              <a:rPr lang="ko-KR" altLang="en-US" dirty="0"/>
              <a:t>의 라벨을 현재 분류하는 클래스만 </a:t>
            </a:r>
            <a:r>
              <a:rPr lang="en-US" altLang="ko-KR" dirty="0"/>
              <a:t>1</a:t>
            </a:r>
            <a:r>
              <a:rPr lang="ko-KR" altLang="en-US" dirty="0"/>
              <a:t>로 변환하였습니다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개별 클래스의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 학습을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테스트에서도 같은 형식으로 라벨을 변환하였고 학습시킨 모델로 평가를 진행하였으며 이 때의 평가기준은 </a:t>
            </a:r>
            <a:r>
              <a:rPr lang="en-US" altLang="ko-KR" dirty="0"/>
              <a:t>accuracy, </a:t>
            </a:r>
            <a:r>
              <a:rPr lang="ko-KR" altLang="en-US" dirty="0"/>
              <a:t>혼동행렬</a:t>
            </a:r>
            <a:r>
              <a:rPr lang="en-US" altLang="ko-KR" dirty="0"/>
              <a:t>, f1 score</a:t>
            </a:r>
            <a:r>
              <a:rPr lang="ko-KR" altLang="en-US" dirty="0"/>
              <a:t>로 살펴보았습니다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A6E605-B2B2-4BD6-828B-258699982559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10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3573463"/>
          </a:xfrm>
          <a:blipFill dpi="0" rotWithShape="1">
            <a:blip r:embed="rId2" cstate="print"/>
            <a:srcRect/>
            <a:tile tx="0" ty="0" sx="100000" sy="100000" flip="none" algn="tl"/>
          </a:blipFill>
          <a:ln algn="ctr"/>
        </p:spPr>
        <p:txBody>
          <a:bodyPr vert="horz" lIns="720000" tIns="45720" rIns="720000" bIns="45720" rtlCol="0" anchor="ctr">
            <a:normAutofit/>
          </a:bodyPr>
          <a:lstStyle>
            <a:lvl1pPr algn="ctr">
              <a:defRPr kumimoji="0" lang="ko-KR" altLang="en-US" sz="4400" u="none"/>
            </a:lvl1pPr>
          </a:lstStyle>
          <a:p>
            <a:pPr lvl="0" algn="ctr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68688"/>
            <a:ext cx="6944816" cy="1752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0" y="357301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794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  <a:blipFill dpi="0" rotWithShape="1">
            <a:blip r:embed="rId2" cstate="print"/>
            <a:srcRect/>
            <a:tile tx="0" ty="0" sx="100000" sy="100000" flip="none" algn="tl"/>
          </a:blipFill>
          <a:ln algn="ctr"/>
        </p:spPr>
        <p:txBody>
          <a:bodyPr vert="horz" lIns="720000" tIns="45720" rIns="720000" bIns="45720" rtlCol="0" anchor="ctr">
            <a:normAutofit/>
          </a:bodyPr>
          <a:lstStyle>
            <a:lvl1pPr algn="l">
              <a:defRPr kumimoji="0" lang="ko-KR" altLang="en-US" sz="4000" u="none"/>
            </a:lvl1pPr>
          </a:lstStyle>
          <a:p>
            <a:pPr lvl="0" algn="ctr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1844824"/>
            <a:ext cx="7772400" cy="3456384"/>
          </a:xfrm>
        </p:spPr>
        <p:txBody>
          <a:bodyPr anchor="ctr" anchorCtr="1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1484784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1484784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0" y="1484784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0" y="1484784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66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5288" y="1125539"/>
            <a:ext cx="4100512" cy="489585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125539"/>
            <a:ext cx="4100513" cy="489585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41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745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6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197768"/>
            <a:ext cx="8640960" cy="566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637" y="1125538"/>
            <a:ext cx="8356076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3" descr="메탈질감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blipFill dpi="0" rotWithShape="1">
            <a:blip r:embed="rId8" cstate="print"/>
            <a:srcRect/>
            <a:tile tx="0" ty="0" sx="100000" sy="100000" flip="none" algn="tl"/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lIns="378000" tIns="0" rIns="378000" bIns="0" anchor="ctr"/>
          <a:lstStyle/>
          <a:p>
            <a:pPr algn="l">
              <a:defRPr/>
            </a:pPr>
            <a:r>
              <a:rPr lang="ko-KR" altLang="en-US" sz="1400" dirty="0">
                <a:latin typeface="+mn-ea"/>
                <a:ea typeface="+mn-ea"/>
              </a:rPr>
              <a:t>종합설계 프로젝트 최종보고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0" y="6453188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28384" y="6525344"/>
            <a:ext cx="10081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F6CBEB29-F32C-4A78-BCE6-0312085196EF}" type="slidenum">
              <a:rPr lang="ko-KR" altLang="en-US" smtClean="0">
                <a:solidFill>
                  <a:schemeClr val="tx1"/>
                </a:solidFill>
                <a:latin typeface="+mn-ea"/>
                <a:ea typeface="+mn-ea"/>
              </a:rPr>
              <a:pPr algn="r"/>
              <a:t>‹#›</a:t>
            </a:fld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27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txStyles>
    <p:titleStyle>
      <a:lvl1pPr algn="l" defTabSz="914400" rtl="0" eaLnBrk="1" latinLnBrk="1" hangingPunct="1">
        <a:spcBef>
          <a:spcPct val="0"/>
        </a:spcBef>
        <a:buNone/>
        <a:defRPr sz="3200" b="1" u="sng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52425" indent="-352425" algn="l" defTabSz="540000" rtl="0" eaLnBrk="1" latinLnBrk="1" hangingPunct="1">
        <a:lnSpc>
          <a:spcPct val="110000"/>
        </a:lnSpc>
        <a:spcBef>
          <a:spcPts val="400"/>
        </a:spcBef>
        <a:buClr>
          <a:srgbClr val="FF0000"/>
        </a:buClr>
        <a:buFont typeface="Wingdings" panose="05000000000000000000" pitchFamily="2" charset="2"/>
        <a:buChar char="l"/>
        <a:tabLst/>
        <a:defRPr sz="2200" kern="1200">
          <a:solidFill>
            <a:schemeClr val="tx1"/>
          </a:solidFill>
          <a:latin typeface="+mj-ea"/>
          <a:ea typeface="+mj-ea"/>
          <a:cs typeface="+mn-cs"/>
        </a:defRPr>
      </a:lvl1pPr>
      <a:lvl2pPr marL="633413" indent="-269875" algn="l" defTabSz="540000" rtl="0" eaLnBrk="1" latinLnBrk="1" hangingPunct="1">
        <a:lnSpc>
          <a:spcPct val="110000"/>
        </a:lnSpc>
        <a:spcBef>
          <a:spcPts val="400"/>
        </a:spcBef>
        <a:buClr>
          <a:srgbClr val="0000CC"/>
        </a:buClr>
        <a:buSzPct val="100000"/>
        <a:buFont typeface="Wingdings 2" panose="05020102010507070707" pitchFamily="18" charset="2"/>
        <a:buChar char="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268288" algn="l" defTabSz="540000" rtl="0" eaLnBrk="1" latinLnBrk="1" hangingPunct="1">
        <a:lnSpc>
          <a:spcPct val="110000"/>
        </a:lnSpc>
        <a:spcBef>
          <a:spcPts val="400"/>
        </a:spcBef>
        <a:buClr>
          <a:srgbClr val="006600"/>
        </a:buClr>
        <a:buFont typeface="Wingdings 2" panose="05020102010507070707" pitchFamily="18" charset="2"/>
        <a:buChar char="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73163" indent="-268288" algn="l" defTabSz="540000" rtl="0" eaLnBrk="1" latinLnBrk="1" hangingPunct="1">
        <a:lnSpc>
          <a:spcPct val="110000"/>
        </a:lnSpc>
        <a:spcBef>
          <a:spcPts val="400"/>
        </a:spcBef>
        <a:buClr>
          <a:srgbClr val="006600"/>
        </a:buClr>
        <a:buFont typeface="Wingdings 3" panose="05040102010807070707" pitchFamily="18" charset="2"/>
        <a:buChar char="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187325" algn="l" defTabSz="540000" rtl="0" eaLnBrk="1" latinLnBrk="1" hangingPunct="1">
        <a:lnSpc>
          <a:spcPct val="110000"/>
        </a:lnSpc>
        <a:spcBef>
          <a:spcPts val="400"/>
        </a:spcBef>
        <a:buFont typeface="Wingdings 2" panose="05020102010507070707" pitchFamily="18" charset="2"/>
        <a:buChar char="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100" dirty="0"/>
              <a:t>Stable diffusion Extension </a:t>
            </a:r>
            <a:r>
              <a:rPr lang="ko-KR" altLang="en-US" sz="4100" dirty="0"/>
              <a:t>개발</a:t>
            </a:r>
            <a:br>
              <a:rPr lang="en-US" altLang="ko-KR" sz="4300" dirty="0"/>
            </a:br>
            <a:r>
              <a:rPr lang="en-US" altLang="ko-KR" sz="3900" dirty="0"/>
              <a:t>– </a:t>
            </a:r>
            <a:r>
              <a:rPr lang="ko-KR" altLang="en-US" sz="3900" dirty="0"/>
              <a:t>클래식 음악 분위기 이미지 생성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최종</a:t>
            </a:r>
            <a:r>
              <a:rPr lang="en-US" altLang="ko-KR" dirty="0"/>
              <a:t> </a:t>
            </a:r>
            <a:r>
              <a:rPr lang="ko-KR" altLang="en-US" dirty="0"/>
              <a:t>보고</a:t>
            </a:r>
            <a:endParaRPr lang="en-US" altLang="ko-KR" dirty="0"/>
          </a:p>
          <a:p>
            <a:r>
              <a:rPr lang="ko-KR" altLang="en-US" dirty="0"/>
              <a:t>솥뚜껑</a:t>
            </a:r>
            <a:endParaRPr lang="en-US" altLang="ko-KR" dirty="0"/>
          </a:p>
          <a:p>
            <a:r>
              <a:rPr lang="ko-KR" altLang="en-US" dirty="0"/>
              <a:t>김신영</a:t>
            </a:r>
            <a:r>
              <a:rPr lang="en-US" altLang="ko-KR" dirty="0"/>
              <a:t>,</a:t>
            </a:r>
            <a:r>
              <a:rPr lang="ko-KR" altLang="en-US" dirty="0"/>
              <a:t>김하영</a:t>
            </a:r>
            <a:r>
              <a:rPr lang="en-US" altLang="ko-KR" dirty="0"/>
              <a:t>,</a:t>
            </a:r>
            <a:r>
              <a:rPr lang="ko-KR" altLang="en-US" dirty="0" err="1"/>
              <a:t>백진욱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09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시스템</a:t>
            </a:r>
            <a:r>
              <a:rPr lang="en-US" altLang="ko-KR" dirty="0"/>
              <a:t>/GUI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9592" y="1412776"/>
            <a:ext cx="8064896" cy="3167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음원을 </a:t>
            </a:r>
            <a:r>
              <a:rPr lang="en-US" altLang="ko-KR" sz="2000" dirty="0" err="1"/>
              <a:t>colab</a:t>
            </a:r>
            <a:r>
              <a:rPr lang="ko-KR" altLang="en-US" sz="2000" dirty="0"/>
              <a:t>환경에서 오디오 정보를 추출한 후 </a:t>
            </a:r>
            <a:r>
              <a:rPr lang="en-US" altLang="ko-KR" sz="2000" dirty="0" err="1"/>
              <a:t>mfcc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One vs rest </a:t>
            </a:r>
            <a:r>
              <a:rPr lang="ko-KR" altLang="en-US" sz="2000" dirty="0"/>
              <a:t>개념을 활용한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</a:t>
            </a:r>
            <a:r>
              <a:rPr lang="ko-KR" altLang="en-US" sz="2000" dirty="0"/>
              <a:t>모델로 분위기 분석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해당 분위기와 이미지를</a:t>
            </a:r>
            <a:r>
              <a:rPr lang="en-US" altLang="ko-KR" sz="2000" dirty="0"/>
              <a:t> </a:t>
            </a:r>
            <a:r>
              <a:rPr lang="ko-KR" altLang="en-US" sz="2000" dirty="0"/>
              <a:t>가지고 </a:t>
            </a:r>
            <a:r>
              <a:rPr lang="en-US" altLang="ko-KR" sz="2000" dirty="0"/>
              <a:t>Stable diffusion </a:t>
            </a:r>
            <a:r>
              <a:rPr lang="en-US" altLang="ko-KR" sz="2000" dirty="0" err="1"/>
              <a:t>webui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Plug-and-play diffusion</a:t>
            </a:r>
            <a:r>
              <a:rPr lang="ko-KR" altLang="en-US" sz="2000" dirty="0"/>
              <a:t> 라이브러리로 분위기에 맞는 이미지 생성</a:t>
            </a:r>
            <a:endParaRPr lang="en-US" altLang="ko-KR" sz="2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E2D1F25-02AC-638D-0A2F-35F96E3B0AA6}"/>
              </a:ext>
            </a:extLst>
          </p:cNvPr>
          <p:cNvSpPr/>
          <p:nvPr/>
        </p:nvSpPr>
        <p:spPr>
          <a:xfrm>
            <a:off x="539552" y="1484784"/>
            <a:ext cx="288032" cy="288032"/>
          </a:xfrm>
          <a:prstGeom prst="ellipse">
            <a:avLst/>
          </a:prstGeom>
          <a:noFill/>
          <a:ln w="12700">
            <a:solidFill>
              <a:srgbClr val="004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49F0"/>
                </a:solidFill>
              </a:rPr>
              <a:t>1</a:t>
            </a:r>
            <a:endParaRPr lang="ko-KR" altLang="en-US" dirty="0">
              <a:solidFill>
                <a:srgbClr val="0049F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C4EAA9F-6698-DC3F-E284-2F6E41DF76A5}"/>
              </a:ext>
            </a:extLst>
          </p:cNvPr>
          <p:cNvSpPr/>
          <p:nvPr/>
        </p:nvSpPr>
        <p:spPr>
          <a:xfrm>
            <a:off x="539552" y="2232000"/>
            <a:ext cx="288032" cy="288032"/>
          </a:xfrm>
          <a:prstGeom prst="ellipse">
            <a:avLst/>
          </a:prstGeom>
          <a:noFill/>
          <a:ln w="12700">
            <a:solidFill>
              <a:srgbClr val="004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49F0"/>
                </a:solidFill>
              </a:rPr>
              <a:t>2</a:t>
            </a:r>
            <a:endParaRPr lang="ko-KR" altLang="en-US" dirty="0">
              <a:solidFill>
                <a:srgbClr val="0049F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C7168F5-DBB8-04CC-6229-6782186A6802}"/>
              </a:ext>
            </a:extLst>
          </p:cNvPr>
          <p:cNvSpPr/>
          <p:nvPr/>
        </p:nvSpPr>
        <p:spPr>
          <a:xfrm>
            <a:off x="539552" y="2979216"/>
            <a:ext cx="288032" cy="288032"/>
          </a:xfrm>
          <a:prstGeom prst="ellipse">
            <a:avLst/>
          </a:prstGeom>
          <a:noFill/>
          <a:ln w="12700">
            <a:solidFill>
              <a:srgbClr val="004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49F0"/>
                </a:solidFill>
              </a:rPr>
              <a:t>3</a:t>
            </a:r>
            <a:endParaRPr lang="ko-KR" altLang="en-US" dirty="0">
              <a:solidFill>
                <a:srgbClr val="004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시스템</a:t>
            </a:r>
            <a:r>
              <a:rPr lang="en-US" altLang="ko-KR" dirty="0"/>
              <a:t>/GUI </a:t>
            </a:r>
            <a:r>
              <a:rPr lang="ko-KR" altLang="en-US" dirty="0"/>
              <a:t>구성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30E424-9F67-91F0-649E-0D350D26A63B}"/>
              </a:ext>
            </a:extLst>
          </p:cNvPr>
          <p:cNvSpPr/>
          <p:nvPr/>
        </p:nvSpPr>
        <p:spPr>
          <a:xfrm>
            <a:off x="2771800" y="3072090"/>
            <a:ext cx="5976664" cy="3093214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49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AC1C83-21DC-3A73-80E6-DE67AB812925}"/>
              </a:ext>
            </a:extLst>
          </p:cNvPr>
          <p:cNvSpPr/>
          <p:nvPr/>
        </p:nvSpPr>
        <p:spPr>
          <a:xfrm>
            <a:off x="2771800" y="3072089"/>
            <a:ext cx="5976664" cy="566936"/>
          </a:xfrm>
          <a:prstGeom prst="rect">
            <a:avLst/>
          </a:prstGeom>
          <a:solidFill>
            <a:srgbClr val="0049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kern="0" dirty="0">
                <a:solidFill>
                  <a:prstClr val="white"/>
                </a:solidFill>
                <a:latin typeface="+mj-lt"/>
                <a:ea typeface="Pretendard Light"/>
              </a:rPr>
              <a:t>One vs Rest </a:t>
            </a:r>
            <a:r>
              <a:rPr kumimoji="0" lang="ko-KR" altLang="en-US" sz="1500" kern="0" dirty="0">
                <a:solidFill>
                  <a:prstClr val="white"/>
                </a:solidFill>
                <a:latin typeface="+mj-lt"/>
                <a:ea typeface="Pretendard Light"/>
              </a:rPr>
              <a:t>개념 활용</a:t>
            </a:r>
            <a:endParaRPr kumimoji="0" lang="ko-KR" altLang="en-US" sz="15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02288EC-75B3-800E-D1B8-93038A6E5B6D}"/>
              </a:ext>
            </a:extLst>
          </p:cNvPr>
          <p:cNvSpPr/>
          <p:nvPr/>
        </p:nvSpPr>
        <p:spPr>
          <a:xfrm>
            <a:off x="2915816" y="3831025"/>
            <a:ext cx="2952325" cy="3600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A306D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kern="0" dirty="0">
                <a:solidFill>
                  <a:srgbClr val="0A306D"/>
                </a:solidFill>
                <a:latin typeface="+mj-lt"/>
                <a:ea typeface="Pretendard Light"/>
              </a:rPr>
              <a:t>Train</a:t>
            </a:r>
            <a:r>
              <a:rPr kumimoji="0" lang="ko-KR" altLang="en-US" sz="1300" kern="0" dirty="0">
                <a:solidFill>
                  <a:srgbClr val="0A306D"/>
                </a:solidFill>
                <a:latin typeface="+mj-lt"/>
                <a:ea typeface="Pretendard Light"/>
              </a:rPr>
              <a:t> </a:t>
            </a:r>
            <a:r>
              <a:rPr kumimoji="0" lang="en-US" altLang="ko-KR" sz="1300" kern="0" dirty="0">
                <a:solidFill>
                  <a:srgbClr val="0A306D"/>
                </a:solidFill>
                <a:latin typeface="+mj-lt"/>
                <a:ea typeface="Pretendard Light"/>
              </a:rPr>
              <a:t>data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A306D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2DF9D07-9781-0D92-6E90-82857734A22F}"/>
              </a:ext>
            </a:extLst>
          </p:cNvPr>
          <p:cNvSpPr/>
          <p:nvPr/>
        </p:nvSpPr>
        <p:spPr>
          <a:xfrm>
            <a:off x="2915815" y="4365103"/>
            <a:ext cx="2952326" cy="3600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A306D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Train_label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  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해당 클래스만 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1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로 변환 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EB52012-838E-A938-03BB-CAF88C92A2EF}"/>
              </a:ext>
            </a:extLst>
          </p:cNvPr>
          <p:cNvSpPr/>
          <p:nvPr/>
        </p:nvSpPr>
        <p:spPr>
          <a:xfrm>
            <a:off x="6035006" y="3831025"/>
            <a:ext cx="2577540" cy="894118"/>
          </a:xfrm>
          <a:prstGeom prst="rect">
            <a:avLst/>
          </a:prstGeom>
          <a:solidFill>
            <a:srgbClr val="FFFFFF"/>
          </a:solidFill>
          <a:ln w="15875" cap="flat" cmpd="dbl" algn="ctr">
            <a:solidFill>
              <a:srgbClr val="0A306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Xgboost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의 </a:t>
            </a:r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Dmatrix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형태 변환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개별 클래스의 </a:t>
            </a:r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xgboost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모델 학습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92713D8-2CB0-A932-F96F-E73935DA6747}"/>
              </a:ext>
            </a:extLst>
          </p:cNvPr>
          <p:cNvSpPr/>
          <p:nvPr/>
        </p:nvSpPr>
        <p:spPr>
          <a:xfrm>
            <a:off x="2923192" y="5013175"/>
            <a:ext cx="2952327" cy="3600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A306D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300" dirty="0" err="1">
                <a:solidFill>
                  <a:srgbClr val="0A306D"/>
                </a:solidFill>
                <a:latin typeface="+mj-lt"/>
              </a:rPr>
              <a:t>Test_data</a:t>
            </a:r>
            <a:endParaRPr lang="ko-KR" altLang="en-US" sz="1300" dirty="0">
              <a:solidFill>
                <a:srgbClr val="0A306D"/>
              </a:solidFill>
              <a:latin typeface="+mj-lt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D4BE788-6A7C-07B7-D326-1EE2DDC50A13}"/>
              </a:ext>
            </a:extLst>
          </p:cNvPr>
          <p:cNvSpPr/>
          <p:nvPr/>
        </p:nvSpPr>
        <p:spPr>
          <a:xfrm>
            <a:off x="2923192" y="5547254"/>
            <a:ext cx="2952326" cy="3600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A306D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Test_label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  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해당 클래스만 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1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로 변환   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554C8E9-68CC-C9B3-CCFA-E6DD2B73F8C5}"/>
              </a:ext>
            </a:extLst>
          </p:cNvPr>
          <p:cNvSpPr/>
          <p:nvPr/>
        </p:nvSpPr>
        <p:spPr>
          <a:xfrm>
            <a:off x="6026910" y="5013175"/>
            <a:ext cx="2577539" cy="894119"/>
          </a:xfrm>
          <a:prstGeom prst="rect">
            <a:avLst/>
          </a:prstGeom>
          <a:solidFill>
            <a:srgbClr val="FFFFFF"/>
          </a:solidFill>
          <a:ln w="15875" cap="flat" cmpd="dbl" algn="ctr">
            <a:solidFill>
              <a:srgbClr val="0A306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Xgboost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의 </a:t>
            </a:r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Dmatrix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형태 변환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학습한 모델의 평가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평가 기준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en-US" altLang="ko-KR" dirty="0">
                <a:solidFill>
                  <a:srgbClr val="0A306D"/>
                </a:solidFill>
                <a:latin typeface="+mj-lt"/>
              </a:rPr>
              <a:t>(accuracy,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혼동행렬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, f1 score)</a:t>
            </a:r>
            <a:endParaRPr lang="ko-KR" altLang="en-US" dirty="0">
              <a:solidFill>
                <a:srgbClr val="0A306D"/>
              </a:solidFill>
              <a:latin typeface="+mj-lt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571C6FF-9B24-9C21-4B09-831F5BA118E6}"/>
              </a:ext>
            </a:extLst>
          </p:cNvPr>
          <p:cNvSpPr/>
          <p:nvPr/>
        </p:nvSpPr>
        <p:spPr>
          <a:xfrm>
            <a:off x="395536" y="3794239"/>
            <a:ext cx="2217496" cy="82998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49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kern="0" dirty="0">
                <a:solidFill>
                  <a:srgbClr val="0A306D"/>
                </a:solidFill>
                <a:latin typeface="+mj-lt"/>
                <a:ea typeface="Pretendard Light"/>
              </a:rPr>
              <a:t>데이터 </a:t>
            </a:r>
            <a:r>
              <a:rPr kumimoji="0" lang="en-US" altLang="ko-KR" sz="1300" kern="0" dirty="0" err="1">
                <a:solidFill>
                  <a:srgbClr val="0A306D"/>
                </a:solidFill>
                <a:latin typeface="+mj-lt"/>
                <a:ea typeface="Pretendard Light"/>
              </a:rPr>
              <a:t>suffle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A306D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kern="0" dirty="0">
                <a:solidFill>
                  <a:srgbClr val="0A306D"/>
                </a:solidFill>
                <a:latin typeface="+mj-lt"/>
                <a:ea typeface="Pretendard Light"/>
              </a:rPr>
              <a:t>9:1</a:t>
            </a:r>
            <a:r>
              <a:rPr kumimoji="0" lang="ko-KR" altLang="en-US" sz="1300" kern="0" dirty="0">
                <a:solidFill>
                  <a:srgbClr val="0A306D"/>
                </a:solidFill>
                <a:latin typeface="+mj-lt"/>
                <a:ea typeface="Pretendard Light"/>
              </a:rPr>
              <a:t>로</a:t>
            </a:r>
            <a:r>
              <a:rPr kumimoji="0" lang="en-US" altLang="ko-KR" sz="1300" kern="0" dirty="0">
                <a:solidFill>
                  <a:srgbClr val="0A306D"/>
                </a:solidFill>
                <a:latin typeface="+mj-lt"/>
                <a:ea typeface="Pretendard Light"/>
              </a:rPr>
              <a:t> train, test </a:t>
            </a:r>
            <a:r>
              <a:rPr kumimoji="0" lang="ko-KR" altLang="en-US" sz="1300" kern="0" dirty="0">
                <a:solidFill>
                  <a:srgbClr val="0A306D"/>
                </a:solidFill>
                <a:latin typeface="+mj-lt"/>
                <a:ea typeface="Pretendard Light"/>
              </a:rPr>
              <a:t>분할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A306D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58D378D-8347-F66F-5658-4BEF1CA09E26}"/>
              </a:ext>
            </a:extLst>
          </p:cNvPr>
          <p:cNvSpPr/>
          <p:nvPr/>
        </p:nvSpPr>
        <p:spPr>
          <a:xfrm>
            <a:off x="395536" y="3794238"/>
            <a:ext cx="2217496" cy="45719"/>
          </a:xfrm>
          <a:prstGeom prst="rect">
            <a:avLst/>
          </a:prstGeom>
          <a:solidFill>
            <a:srgbClr val="0049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/>
              <a:cs typeface="+mn-cs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E3B0E6E-7C5E-BD8F-5294-151D35AB2BA9}"/>
              </a:ext>
            </a:extLst>
          </p:cNvPr>
          <p:cNvSpPr/>
          <p:nvPr/>
        </p:nvSpPr>
        <p:spPr>
          <a:xfrm>
            <a:off x="395536" y="2016000"/>
            <a:ext cx="5976664" cy="876837"/>
          </a:xfrm>
          <a:custGeom>
            <a:avLst/>
            <a:gdLst>
              <a:gd name="connsiteX0" fmla="*/ 0 w 5976664"/>
              <a:gd name="connsiteY0" fmla="*/ 0 h 876837"/>
              <a:gd name="connsiteX1" fmla="*/ 5976664 w 5976664"/>
              <a:gd name="connsiteY1" fmla="*/ 0 h 876837"/>
              <a:gd name="connsiteX2" fmla="*/ 5976664 w 5976664"/>
              <a:gd name="connsiteY2" fmla="*/ 876837 h 876837"/>
              <a:gd name="connsiteX3" fmla="*/ 0 w 5976664"/>
              <a:gd name="connsiteY3" fmla="*/ 876837 h 876837"/>
              <a:gd name="connsiteX4" fmla="*/ 0 w 5976664"/>
              <a:gd name="connsiteY4" fmla="*/ 0 h 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6664" h="876837" fill="none" extrusionOk="0">
                <a:moveTo>
                  <a:pt x="0" y="0"/>
                </a:moveTo>
                <a:cubicBezTo>
                  <a:pt x="2202675" y="35469"/>
                  <a:pt x="4583785" y="-119402"/>
                  <a:pt x="5976664" y="0"/>
                </a:cubicBezTo>
                <a:cubicBezTo>
                  <a:pt x="5930012" y="121302"/>
                  <a:pt x="5972907" y="703704"/>
                  <a:pt x="5976664" y="876837"/>
                </a:cubicBezTo>
                <a:cubicBezTo>
                  <a:pt x="4654346" y="911157"/>
                  <a:pt x="1992177" y="1043153"/>
                  <a:pt x="0" y="876837"/>
                </a:cubicBezTo>
                <a:cubicBezTo>
                  <a:pt x="-51372" y="458772"/>
                  <a:pt x="54291" y="414568"/>
                  <a:pt x="0" y="0"/>
                </a:cubicBezTo>
                <a:close/>
              </a:path>
              <a:path w="5976664" h="876837" stroke="0" extrusionOk="0">
                <a:moveTo>
                  <a:pt x="0" y="0"/>
                </a:moveTo>
                <a:cubicBezTo>
                  <a:pt x="2067421" y="26588"/>
                  <a:pt x="4501073" y="55412"/>
                  <a:pt x="5976664" y="0"/>
                </a:cubicBezTo>
                <a:cubicBezTo>
                  <a:pt x="6043286" y="170839"/>
                  <a:pt x="6039038" y="699814"/>
                  <a:pt x="5976664" y="876837"/>
                </a:cubicBezTo>
                <a:cubicBezTo>
                  <a:pt x="4019115" y="902795"/>
                  <a:pt x="1659116" y="754960"/>
                  <a:pt x="0" y="876837"/>
                </a:cubicBezTo>
                <a:cubicBezTo>
                  <a:pt x="66387" y="595440"/>
                  <a:pt x="78398" y="328538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endParaRPr lang="en-US" altLang="ko-KR" sz="3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라벨링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데이터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단어사전형성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인덱스로 변환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 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음원파일이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zero padding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으로 나눠질 때 라벨로 나눠져서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들어감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one-hot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incoding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방식 변환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AE10A9AE-AFD7-F0F1-DEA4-E992FBC675F2}"/>
              </a:ext>
            </a:extLst>
          </p:cNvPr>
          <p:cNvCxnSpPr>
            <a:cxnSpLocks/>
          </p:cNvCxnSpPr>
          <p:nvPr/>
        </p:nvCxnSpPr>
        <p:spPr>
          <a:xfrm>
            <a:off x="6389536" y="1638000"/>
            <a:ext cx="926143" cy="189543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475E9D86-3D3C-7FFE-BB0F-09BBE7419783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6372200" y="1971558"/>
            <a:ext cx="943479" cy="482861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id="{EF30DA45-634E-649E-9959-F699C2D7C6DF}"/>
              </a:ext>
            </a:extLst>
          </p:cNvPr>
          <p:cNvSpPr/>
          <p:nvPr/>
        </p:nvSpPr>
        <p:spPr>
          <a:xfrm>
            <a:off x="7380312" y="1234396"/>
            <a:ext cx="1368152" cy="1368000"/>
          </a:xfrm>
          <a:custGeom>
            <a:avLst/>
            <a:gdLst>
              <a:gd name="connsiteX0" fmla="*/ 0 w 1368152"/>
              <a:gd name="connsiteY0" fmla="*/ 684000 h 1368000"/>
              <a:gd name="connsiteX1" fmla="*/ 684076 w 1368152"/>
              <a:gd name="connsiteY1" fmla="*/ 0 h 1368000"/>
              <a:gd name="connsiteX2" fmla="*/ 1368152 w 1368152"/>
              <a:gd name="connsiteY2" fmla="*/ 684000 h 1368000"/>
              <a:gd name="connsiteX3" fmla="*/ 684076 w 1368152"/>
              <a:gd name="connsiteY3" fmla="*/ 1368000 h 1368000"/>
              <a:gd name="connsiteX4" fmla="*/ 0 w 1368152"/>
              <a:gd name="connsiteY4" fmla="*/ 68400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1368000" extrusionOk="0">
                <a:moveTo>
                  <a:pt x="0" y="684000"/>
                </a:moveTo>
                <a:cubicBezTo>
                  <a:pt x="-50296" y="275213"/>
                  <a:pt x="245480" y="22816"/>
                  <a:pt x="684076" y="0"/>
                </a:cubicBezTo>
                <a:cubicBezTo>
                  <a:pt x="1123159" y="12900"/>
                  <a:pt x="1317788" y="307838"/>
                  <a:pt x="1368152" y="684000"/>
                </a:cubicBezTo>
                <a:cubicBezTo>
                  <a:pt x="1321242" y="1107573"/>
                  <a:pt x="1057207" y="1393836"/>
                  <a:pt x="684076" y="1368000"/>
                </a:cubicBezTo>
                <a:cubicBezTo>
                  <a:pt x="297084" y="1362974"/>
                  <a:pt x="20548" y="1071581"/>
                  <a:pt x="0" y="684000"/>
                </a:cubicBezTo>
                <a:close/>
              </a:path>
            </a:pathLst>
          </a:custGeom>
          <a:noFill/>
          <a:ln w="12700" cmpd="sng">
            <a:solidFill>
              <a:srgbClr val="0049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0049F0"/>
                </a:solidFill>
                <a:latin typeface="+mj-lt"/>
              </a:rPr>
              <a:t>데이터</a:t>
            </a:r>
            <a:endParaRPr lang="en-US" altLang="ko-KR" sz="1300" dirty="0">
              <a:solidFill>
                <a:srgbClr val="0049F0"/>
              </a:solidFill>
              <a:latin typeface="+mj-lt"/>
            </a:endParaRPr>
          </a:p>
          <a:p>
            <a:pPr algn="ctr"/>
            <a:r>
              <a:rPr lang="ko-KR" altLang="en-US" sz="1300" dirty="0">
                <a:solidFill>
                  <a:srgbClr val="0049F0"/>
                </a:solidFill>
                <a:latin typeface="+mj-lt"/>
              </a:rPr>
              <a:t>형성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2C1FA8B-EEB5-2145-123E-30A150B7A33C}"/>
              </a:ext>
            </a:extLst>
          </p:cNvPr>
          <p:cNvSpPr/>
          <p:nvPr/>
        </p:nvSpPr>
        <p:spPr>
          <a:xfrm>
            <a:off x="395536" y="998721"/>
            <a:ext cx="5976664" cy="876837"/>
          </a:xfrm>
          <a:custGeom>
            <a:avLst/>
            <a:gdLst>
              <a:gd name="connsiteX0" fmla="*/ 0 w 5976664"/>
              <a:gd name="connsiteY0" fmla="*/ 0 h 876837"/>
              <a:gd name="connsiteX1" fmla="*/ 5976664 w 5976664"/>
              <a:gd name="connsiteY1" fmla="*/ 0 h 876837"/>
              <a:gd name="connsiteX2" fmla="*/ 5976664 w 5976664"/>
              <a:gd name="connsiteY2" fmla="*/ 876837 h 876837"/>
              <a:gd name="connsiteX3" fmla="*/ 0 w 5976664"/>
              <a:gd name="connsiteY3" fmla="*/ 876837 h 876837"/>
              <a:gd name="connsiteX4" fmla="*/ 0 w 5976664"/>
              <a:gd name="connsiteY4" fmla="*/ 0 h 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6664" h="876837" fill="none" extrusionOk="0">
                <a:moveTo>
                  <a:pt x="0" y="0"/>
                </a:moveTo>
                <a:cubicBezTo>
                  <a:pt x="1956067" y="-49533"/>
                  <a:pt x="5145846" y="-14809"/>
                  <a:pt x="5976664" y="0"/>
                </a:cubicBezTo>
                <a:cubicBezTo>
                  <a:pt x="6010134" y="203410"/>
                  <a:pt x="6033702" y="616148"/>
                  <a:pt x="5976664" y="876837"/>
                </a:cubicBezTo>
                <a:cubicBezTo>
                  <a:pt x="3943350" y="828606"/>
                  <a:pt x="2808809" y="961292"/>
                  <a:pt x="0" y="876837"/>
                </a:cubicBezTo>
                <a:cubicBezTo>
                  <a:pt x="429" y="647863"/>
                  <a:pt x="7776" y="128145"/>
                  <a:pt x="0" y="0"/>
                </a:cubicBezTo>
                <a:close/>
              </a:path>
              <a:path w="5976664" h="876837" stroke="0" extrusionOk="0">
                <a:moveTo>
                  <a:pt x="0" y="0"/>
                </a:moveTo>
                <a:cubicBezTo>
                  <a:pt x="918668" y="118645"/>
                  <a:pt x="4425560" y="116012"/>
                  <a:pt x="5976664" y="0"/>
                </a:cubicBezTo>
                <a:cubicBezTo>
                  <a:pt x="5902295" y="316903"/>
                  <a:pt x="5968642" y="487051"/>
                  <a:pt x="5976664" y="876837"/>
                </a:cubicBezTo>
                <a:cubicBezTo>
                  <a:pt x="4486190" y="1011437"/>
                  <a:pt x="2774483" y="719641"/>
                  <a:pt x="0" y="876837"/>
                </a:cubicBezTo>
                <a:cubicBezTo>
                  <a:pt x="36243" y="667782"/>
                  <a:pt x="-23596" y="12523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endParaRPr lang="en-US" altLang="ko-KR" sz="3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 파일 데이터 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librosa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라이브러리로 오디오 정보를 가진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numpy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변환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zero padding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으로 기준 길이 맞춤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(23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초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500000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크기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    </a:t>
            </a: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mfcc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변환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 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차원을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차원으로 차원 축소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94E6A2-8B41-99EC-116D-8C55651F1539}"/>
              </a:ext>
            </a:extLst>
          </p:cNvPr>
          <p:cNvSpPr/>
          <p:nvPr/>
        </p:nvSpPr>
        <p:spPr>
          <a:xfrm>
            <a:off x="399494" y="980728"/>
            <a:ext cx="5979600" cy="46821"/>
          </a:xfrm>
          <a:prstGeom prst="rect">
            <a:avLst/>
          </a:prstGeom>
          <a:solidFill>
            <a:srgbClr val="0A30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27D8EE78-3651-9648-CC30-E822EC71FAFC}"/>
              </a:ext>
            </a:extLst>
          </p:cNvPr>
          <p:cNvCxnSpPr>
            <a:cxnSpLocks/>
          </p:cNvCxnSpPr>
          <p:nvPr/>
        </p:nvCxnSpPr>
        <p:spPr>
          <a:xfrm>
            <a:off x="5976000" y="127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C84ADD3-D876-4A47-5E0E-AE895E6DCFA5}"/>
              </a:ext>
            </a:extLst>
          </p:cNvPr>
          <p:cNvCxnSpPr>
            <a:cxnSpLocks/>
          </p:cNvCxnSpPr>
          <p:nvPr/>
        </p:nvCxnSpPr>
        <p:spPr>
          <a:xfrm>
            <a:off x="2084400" y="127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367D7E51-9F20-A489-2F09-B8EC3D0167AE}"/>
              </a:ext>
            </a:extLst>
          </p:cNvPr>
          <p:cNvCxnSpPr>
            <a:cxnSpLocks/>
          </p:cNvCxnSpPr>
          <p:nvPr/>
        </p:nvCxnSpPr>
        <p:spPr>
          <a:xfrm>
            <a:off x="5292080" y="1476144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89C2B08E-AE25-38CB-3F05-8201930BFB64}"/>
              </a:ext>
            </a:extLst>
          </p:cNvPr>
          <p:cNvCxnSpPr>
            <a:cxnSpLocks/>
          </p:cNvCxnSpPr>
          <p:nvPr/>
        </p:nvCxnSpPr>
        <p:spPr>
          <a:xfrm>
            <a:off x="2653200" y="163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A52AC86B-ACF2-547A-E641-DF5C91C37151}"/>
              </a:ext>
            </a:extLst>
          </p:cNvPr>
          <p:cNvCxnSpPr>
            <a:cxnSpLocks/>
          </p:cNvCxnSpPr>
          <p:nvPr/>
        </p:nvCxnSpPr>
        <p:spPr>
          <a:xfrm>
            <a:off x="5216114" y="2281405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6B70E9F6-CBA3-5941-DACE-5D51EC96ADFC}"/>
              </a:ext>
            </a:extLst>
          </p:cNvPr>
          <p:cNvCxnSpPr>
            <a:cxnSpLocks/>
          </p:cNvCxnSpPr>
          <p:nvPr/>
        </p:nvCxnSpPr>
        <p:spPr>
          <a:xfrm>
            <a:off x="2983866" y="2284744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796B8217-2420-7DC6-1193-E756A631095A}"/>
              </a:ext>
            </a:extLst>
          </p:cNvPr>
          <p:cNvCxnSpPr>
            <a:cxnSpLocks/>
          </p:cNvCxnSpPr>
          <p:nvPr/>
        </p:nvCxnSpPr>
        <p:spPr>
          <a:xfrm>
            <a:off x="5652120" y="2466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B5F26B6C-71DD-7A26-C6A8-ECFF7545E1F9}"/>
              </a:ext>
            </a:extLst>
          </p:cNvPr>
          <p:cNvCxnSpPr>
            <a:cxnSpLocks/>
          </p:cNvCxnSpPr>
          <p:nvPr/>
        </p:nvCxnSpPr>
        <p:spPr>
          <a:xfrm>
            <a:off x="4860032" y="40248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967531B7-7EF9-6887-4C99-632A5514D0D8}"/>
              </a:ext>
            </a:extLst>
          </p:cNvPr>
          <p:cNvCxnSpPr>
            <a:cxnSpLocks/>
          </p:cNvCxnSpPr>
          <p:nvPr/>
        </p:nvCxnSpPr>
        <p:spPr>
          <a:xfrm>
            <a:off x="3888000" y="4554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D66A219-8445-B0AD-9CAB-293532178BDE}"/>
              </a:ext>
            </a:extLst>
          </p:cNvPr>
          <p:cNvCxnSpPr>
            <a:cxnSpLocks/>
          </p:cNvCxnSpPr>
          <p:nvPr/>
        </p:nvCxnSpPr>
        <p:spPr>
          <a:xfrm>
            <a:off x="5706000" y="4554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8ACC355A-B58E-ADD5-0E9B-5090CBD7A453}"/>
              </a:ext>
            </a:extLst>
          </p:cNvPr>
          <p:cNvCxnSpPr>
            <a:cxnSpLocks/>
          </p:cNvCxnSpPr>
          <p:nvPr/>
        </p:nvCxnSpPr>
        <p:spPr>
          <a:xfrm>
            <a:off x="4860032" y="5202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6F4B409-7CF7-3EEB-6B8A-4E21516B23EB}"/>
              </a:ext>
            </a:extLst>
          </p:cNvPr>
          <p:cNvCxnSpPr>
            <a:cxnSpLocks/>
          </p:cNvCxnSpPr>
          <p:nvPr/>
        </p:nvCxnSpPr>
        <p:spPr>
          <a:xfrm>
            <a:off x="3852000" y="5742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325C983-1C09-95A0-9CBB-8B3162973626}"/>
              </a:ext>
            </a:extLst>
          </p:cNvPr>
          <p:cNvCxnSpPr>
            <a:cxnSpLocks/>
          </p:cNvCxnSpPr>
          <p:nvPr/>
        </p:nvCxnSpPr>
        <p:spPr>
          <a:xfrm>
            <a:off x="5684516" y="5742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6C996CF-C348-B47A-BCDE-214D7407F9D2}"/>
              </a:ext>
            </a:extLst>
          </p:cNvPr>
          <p:cNvSpPr/>
          <p:nvPr/>
        </p:nvSpPr>
        <p:spPr>
          <a:xfrm>
            <a:off x="395536" y="1980000"/>
            <a:ext cx="5994000" cy="45719"/>
          </a:xfrm>
          <a:prstGeom prst="rect">
            <a:avLst/>
          </a:prstGeom>
          <a:solidFill>
            <a:srgbClr val="0A30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37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시스템</a:t>
            </a:r>
            <a:r>
              <a:rPr lang="en-US" altLang="ko-KR" dirty="0"/>
              <a:t>/GUI </a:t>
            </a:r>
            <a:r>
              <a:rPr lang="ko-KR" altLang="en-US" dirty="0"/>
              <a:t>구성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30E424-9F67-91F0-649E-0D350D26A63B}"/>
              </a:ext>
            </a:extLst>
          </p:cNvPr>
          <p:cNvSpPr/>
          <p:nvPr/>
        </p:nvSpPr>
        <p:spPr>
          <a:xfrm>
            <a:off x="1619672" y="3113534"/>
            <a:ext cx="5976664" cy="3093214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49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AC1C83-21DC-3A73-80E6-DE67AB812925}"/>
              </a:ext>
            </a:extLst>
          </p:cNvPr>
          <p:cNvSpPr/>
          <p:nvPr/>
        </p:nvSpPr>
        <p:spPr>
          <a:xfrm>
            <a:off x="1619672" y="3113533"/>
            <a:ext cx="5976664" cy="566936"/>
          </a:xfrm>
          <a:prstGeom prst="rect">
            <a:avLst/>
          </a:prstGeom>
          <a:solidFill>
            <a:srgbClr val="0049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kern="0" dirty="0">
                <a:solidFill>
                  <a:prstClr val="white"/>
                </a:solidFill>
                <a:latin typeface="+mj-lt"/>
                <a:ea typeface="Pretendard Light"/>
              </a:rPr>
              <a:t>One vs Rest </a:t>
            </a:r>
            <a:r>
              <a:rPr kumimoji="0" lang="ko-KR" altLang="en-US" sz="1500" kern="0" dirty="0">
                <a:solidFill>
                  <a:prstClr val="white"/>
                </a:solidFill>
                <a:latin typeface="+mj-lt"/>
                <a:ea typeface="Pretendard Light"/>
              </a:rPr>
              <a:t>개념 활용</a:t>
            </a:r>
            <a:endParaRPr kumimoji="0" lang="ko-KR" altLang="en-US" sz="15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02288EC-75B3-800E-D1B8-93038A6E5B6D}"/>
              </a:ext>
            </a:extLst>
          </p:cNvPr>
          <p:cNvSpPr/>
          <p:nvPr/>
        </p:nvSpPr>
        <p:spPr>
          <a:xfrm>
            <a:off x="1763088" y="4118516"/>
            <a:ext cx="2794157" cy="36004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A306D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kern="0" dirty="0">
                <a:solidFill>
                  <a:srgbClr val="0A306D"/>
                </a:solidFill>
                <a:latin typeface="+mj-lt"/>
                <a:ea typeface="Pretendard Light"/>
              </a:rPr>
              <a:t>Data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A306D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EB52012-838E-A938-03BB-CAF88C92A2EF}"/>
              </a:ext>
            </a:extLst>
          </p:cNvPr>
          <p:cNvSpPr/>
          <p:nvPr/>
        </p:nvSpPr>
        <p:spPr>
          <a:xfrm>
            <a:off x="4658763" y="3872469"/>
            <a:ext cx="2793558" cy="894118"/>
          </a:xfrm>
          <a:prstGeom prst="rect">
            <a:avLst/>
          </a:prstGeom>
          <a:solidFill>
            <a:srgbClr val="FFFFFF"/>
          </a:solidFill>
          <a:ln w="15875" cap="flat" cmpd="dbl" algn="ctr">
            <a:solidFill>
              <a:srgbClr val="0A306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Xgboost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의 </a:t>
            </a:r>
            <a:r>
              <a:rPr lang="en-US" altLang="ko-KR" dirty="0" err="1">
                <a:solidFill>
                  <a:srgbClr val="0A306D"/>
                </a:solidFill>
                <a:latin typeface="+mj-lt"/>
              </a:rPr>
              <a:t>Dmatrix</a:t>
            </a:r>
            <a:r>
              <a:rPr lang="en-US" altLang="ko-KR" dirty="0">
                <a:solidFill>
                  <a:srgbClr val="0A306D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형태 변환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학습한 모델로 분석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554C8E9-68CC-C9B3-CCFA-E6DD2B73F8C5}"/>
              </a:ext>
            </a:extLst>
          </p:cNvPr>
          <p:cNvSpPr/>
          <p:nvPr/>
        </p:nvSpPr>
        <p:spPr>
          <a:xfrm>
            <a:off x="4658765" y="5054619"/>
            <a:ext cx="2793558" cy="894119"/>
          </a:xfrm>
          <a:custGeom>
            <a:avLst/>
            <a:gdLst>
              <a:gd name="connsiteX0" fmla="*/ 0 w 2793558"/>
              <a:gd name="connsiteY0" fmla="*/ 0 h 894119"/>
              <a:gd name="connsiteX1" fmla="*/ 2793558 w 2793558"/>
              <a:gd name="connsiteY1" fmla="*/ 0 h 894119"/>
              <a:gd name="connsiteX2" fmla="*/ 2793558 w 2793558"/>
              <a:gd name="connsiteY2" fmla="*/ 894119 h 894119"/>
              <a:gd name="connsiteX3" fmla="*/ 0 w 2793558"/>
              <a:gd name="connsiteY3" fmla="*/ 894119 h 894119"/>
              <a:gd name="connsiteX4" fmla="*/ 0 w 2793558"/>
              <a:gd name="connsiteY4" fmla="*/ 0 h 89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3558" h="894119" fill="none" extrusionOk="0">
                <a:moveTo>
                  <a:pt x="0" y="0"/>
                </a:moveTo>
                <a:cubicBezTo>
                  <a:pt x="1083571" y="-49533"/>
                  <a:pt x="2426387" y="-14809"/>
                  <a:pt x="2793558" y="0"/>
                </a:cubicBezTo>
                <a:cubicBezTo>
                  <a:pt x="2767249" y="221819"/>
                  <a:pt x="2809231" y="788292"/>
                  <a:pt x="2793558" y="894119"/>
                </a:cubicBezTo>
                <a:cubicBezTo>
                  <a:pt x="1926404" y="845888"/>
                  <a:pt x="1234185" y="978574"/>
                  <a:pt x="0" y="894119"/>
                </a:cubicBezTo>
                <a:cubicBezTo>
                  <a:pt x="-40184" y="793571"/>
                  <a:pt x="29850" y="180148"/>
                  <a:pt x="0" y="0"/>
                </a:cubicBezTo>
                <a:close/>
              </a:path>
              <a:path w="2793558" h="894119" stroke="0" extrusionOk="0">
                <a:moveTo>
                  <a:pt x="0" y="0"/>
                </a:moveTo>
                <a:cubicBezTo>
                  <a:pt x="631938" y="118645"/>
                  <a:pt x="1913749" y="116012"/>
                  <a:pt x="2793558" y="0"/>
                </a:cubicBezTo>
                <a:cubicBezTo>
                  <a:pt x="2755289" y="334957"/>
                  <a:pt x="2767259" y="713281"/>
                  <a:pt x="2793558" y="894119"/>
                </a:cubicBezTo>
                <a:cubicBezTo>
                  <a:pt x="2282888" y="1028719"/>
                  <a:pt x="1171078" y="736923"/>
                  <a:pt x="0" y="894119"/>
                </a:cubicBezTo>
                <a:cubicBezTo>
                  <a:pt x="-12791" y="723186"/>
                  <a:pt x="-37202" y="26860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A306D"/>
                </a:solidFill>
                <a:latin typeface="+mj-lt"/>
              </a:rPr>
              <a:t>Plug and Play diffusion </a:t>
            </a:r>
            <a:r>
              <a:rPr lang="ko-KR" altLang="en-US" dirty="0">
                <a:solidFill>
                  <a:srgbClr val="0A306D"/>
                </a:solidFill>
                <a:latin typeface="+mj-lt"/>
              </a:rPr>
              <a:t>라이브러리에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이미지와 함께 넣어서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음악의 분위기에 맞는 이미지 생성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E3B0E6E-7C5E-BD8F-5294-151D35AB2BA9}"/>
              </a:ext>
            </a:extLst>
          </p:cNvPr>
          <p:cNvSpPr/>
          <p:nvPr/>
        </p:nvSpPr>
        <p:spPr>
          <a:xfrm>
            <a:off x="395536" y="1988840"/>
            <a:ext cx="5976664" cy="876837"/>
          </a:xfrm>
          <a:custGeom>
            <a:avLst/>
            <a:gdLst>
              <a:gd name="connsiteX0" fmla="*/ 0 w 5976664"/>
              <a:gd name="connsiteY0" fmla="*/ 0 h 876837"/>
              <a:gd name="connsiteX1" fmla="*/ 418366 w 5976664"/>
              <a:gd name="connsiteY1" fmla="*/ 0 h 876837"/>
              <a:gd name="connsiteX2" fmla="*/ 1135566 w 5976664"/>
              <a:gd name="connsiteY2" fmla="*/ 0 h 876837"/>
              <a:gd name="connsiteX3" fmla="*/ 1792999 w 5976664"/>
              <a:gd name="connsiteY3" fmla="*/ 0 h 876837"/>
              <a:gd name="connsiteX4" fmla="*/ 2211366 w 5976664"/>
              <a:gd name="connsiteY4" fmla="*/ 0 h 876837"/>
              <a:gd name="connsiteX5" fmla="*/ 2749265 w 5976664"/>
              <a:gd name="connsiteY5" fmla="*/ 0 h 876837"/>
              <a:gd name="connsiteX6" fmla="*/ 3466465 w 5976664"/>
              <a:gd name="connsiteY6" fmla="*/ 0 h 876837"/>
              <a:gd name="connsiteX7" fmla="*/ 4064132 w 5976664"/>
              <a:gd name="connsiteY7" fmla="*/ 0 h 876837"/>
              <a:gd name="connsiteX8" fmla="*/ 4721565 w 5976664"/>
              <a:gd name="connsiteY8" fmla="*/ 0 h 876837"/>
              <a:gd name="connsiteX9" fmla="*/ 5259464 w 5976664"/>
              <a:gd name="connsiteY9" fmla="*/ 0 h 876837"/>
              <a:gd name="connsiteX10" fmla="*/ 5976664 w 5976664"/>
              <a:gd name="connsiteY10" fmla="*/ 0 h 876837"/>
              <a:gd name="connsiteX11" fmla="*/ 5976664 w 5976664"/>
              <a:gd name="connsiteY11" fmla="*/ 455955 h 876837"/>
              <a:gd name="connsiteX12" fmla="*/ 5976664 w 5976664"/>
              <a:gd name="connsiteY12" fmla="*/ 876837 h 876837"/>
              <a:gd name="connsiteX13" fmla="*/ 5558298 w 5976664"/>
              <a:gd name="connsiteY13" fmla="*/ 876837 h 876837"/>
              <a:gd name="connsiteX14" fmla="*/ 5139931 w 5976664"/>
              <a:gd name="connsiteY14" fmla="*/ 876837 h 876837"/>
              <a:gd name="connsiteX15" fmla="*/ 4482498 w 5976664"/>
              <a:gd name="connsiteY15" fmla="*/ 876837 h 876837"/>
              <a:gd name="connsiteX16" fmla="*/ 4064132 w 5976664"/>
              <a:gd name="connsiteY16" fmla="*/ 876837 h 876837"/>
              <a:gd name="connsiteX17" fmla="*/ 3466465 w 5976664"/>
              <a:gd name="connsiteY17" fmla="*/ 876837 h 876837"/>
              <a:gd name="connsiteX18" fmla="*/ 2988332 w 5976664"/>
              <a:gd name="connsiteY18" fmla="*/ 876837 h 876837"/>
              <a:gd name="connsiteX19" fmla="*/ 2390666 w 5976664"/>
              <a:gd name="connsiteY19" fmla="*/ 876837 h 876837"/>
              <a:gd name="connsiteX20" fmla="*/ 1792999 w 5976664"/>
              <a:gd name="connsiteY20" fmla="*/ 876837 h 876837"/>
              <a:gd name="connsiteX21" fmla="*/ 1195333 w 5976664"/>
              <a:gd name="connsiteY21" fmla="*/ 876837 h 876837"/>
              <a:gd name="connsiteX22" fmla="*/ 597666 w 5976664"/>
              <a:gd name="connsiteY22" fmla="*/ 876837 h 876837"/>
              <a:gd name="connsiteX23" fmla="*/ 0 w 5976664"/>
              <a:gd name="connsiteY23" fmla="*/ 876837 h 876837"/>
              <a:gd name="connsiteX24" fmla="*/ 0 w 5976664"/>
              <a:gd name="connsiteY24" fmla="*/ 429650 h 876837"/>
              <a:gd name="connsiteX25" fmla="*/ 0 w 5976664"/>
              <a:gd name="connsiteY25" fmla="*/ 0 h 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76664" h="876837" fill="none" extrusionOk="0">
                <a:moveTo>
                  <a:pt x="0" y="0"/>
                </a:moveTo>
                <a:cubicBezTo>
                  <a:pt x="90732" y="-29660"/>
                  <a:pt x="329597" y="45388"/>
                  <a:pt x="418366" y="0"/>
                </a:cubicBezTo>
                <a:cubicBezTo>
                  <a:pt x="507135" y="-45388"/>
                  <a:pt x="892699" y="51937"/>
                  <a:pt x="1135566" y="0"/>
                </a:cubicBezTo>
                <a:cubicBezTo>
                  <a:pt x="1378433" y="-51937"/>
                  <a:pt x="1583801" y="36321"/>
                  <a:pt x="1792999" y="0"/>
                </a:cubicBezTo>
                <a:cubicBezTo>
                  <a:pt x="2002197" y="-36321"/>
                  <a:pt x="2033352" y="12909"/>
                  <a:pt x="2211366" y="0"/>
                </a:cubicBezTo>
                <a:cubicBezTo>
                  <a:pt x="2389380" y="-12909"/>
                  <a:pt x="2541272" y="30223"/>
                  <a:pt x="2749265" y="0"/>
                </a:cubicBezTo>
                <a:cubicBezTo>
                  <a:pt x="2957258" y="-30223"/>
                  <a:pt x="3244471" y="12558"/>
                  <a:pt x="3466465" y="0"/>
                </a:cubicBezTo>
                <a:cubicBezTo>
                  <a:pt x="3688459" y="-12558"/>
                  <a:pt x="3859029" y="67046"/>
                  <a:pt x="4064132" y="0"/>
                </a:cubicBezTo>
                <a:cubicBezTo>
                  <a:pt x="4269235" y="-67046"/>
                  <a:pt x="4554370" y="59825"/>
                  <a:pt x="4721565" y="0"/>
                </a:cubicBezTo>
                <a:cubicBezTo>
                  <a:pt x="4888760" y="-59825"/>
                  <a:pt x="5074151" y="49594"/>
                  <a:pt x="5259464" y="0"/>
                </a:cubicBezTo>
                <a:cubicBezTo>
                  <a:pt x="5444777" y="-49594"/>
                  <a:pt x="5760733" y="40039"/>
                  <a:pt x="5976664" y="0"/>
                </a:cubicBezTo>
                <a:cubicBezTo>
                  <a:pt x="5977858" y="168085"/>
                  <a:pt x="5959566" y="311616"/>
                  <a:pt x="5976664" y="455955"/>
                </a:cubicBezTo>
                <a:cubicBezTo>
                  <a:pt x="5993762" y="600294"/>
                  <a:pt x="5945594" y="722553"/>
                  <a:pt x="5976664" y="876837"/>
                </a:cubicBezTo>
                <a:cubicBezTo>
                  <a:pt x="5819726" y="894395"/>
                  <a:pt x="5661400" y="829418"/>
                  <a:pt x="5558298" y="876837"/>
                </a:cubicBezTo>
                <a:cubicBezTo>
                  <a:pt x="5455196" y="924256"/>
                  <a:pt x="5317946" y="832293"/>
                  <a:pt x="5139931" y="876837"/>
                </a:cubicBezTo>
                <a:cubicBezTo>
                  <a:pt x="4961916" y="921381"/>
                  <a:pt x="4772390" y="834134"/>
                  <a:pt x="4482498" y="876837"/>
                </a:cubicBezTo>
                <a:cubicBezTo>
                  <a:pt x="4192606" y="919540"/>
                  <a:pt x="4248331" y="853585"/>
                  <a:pt x="4064132" y="876837"/>
                </a:cubicBezTo>
                <a:cubicBezTo>
                  <a:pt x="3879933" y="900089"/>
                  <a:pt x="3651356" y="855707"/>
                  <a:pt x="3466465" y="876837"/>
                </a:cubicBezTo>
                <a:cubicBezTo>
                  <a:pt x="3281574" y="897967"/>
                  <a:pt x="3137665" y="874174"/>
                  <a:pt x="2988332" y="876837"/>
                </a:cubicBezTo>
                <a:cubicBezTo>
                  <a:pt x="2838999" y="879500"/>
                  <a:pt x="2677064" y="836032"/>
                  <a:pt x="2390666" y="876837"/>
                </a:cubicBezTo>
                <a:cubicBezTo>
                  <a:pt x="2104268" y="917642"/>
                  <a:pt x="1914793" y="850171"/>
                  <a:pt x="1792999" y="876837"/>
                </a:cubicBezTo>
                <a:cubicBezTo>
                  <a:pt x="1671205" y="903503"/>
                  <a:pt x="1492793" y="842401"/>
                  <a:pt x="1195333" y="876837"/>
                </a:cubicBezTo>
                <a:cubicBezTo>
                  <a:pt x="897873" y="911273"/>
                  <a:pt x="751899" y="846165"/>
                  <a:pt x="597666" y="876837"/>
                </a:cubicBezTo>
                <a:cubicBezTo>
                  <a:pt x="443433" y="907509"/>
                  <a:pt x="182550" y="817365"/>
                  <a:pt x="0" y="876837"/>
                </a:cubicBezTo>
                <a:cubicBezTo>
                  <a:pt x="-8829" y="700333"/>
                  <a:pt x="12571" y="537138"/>
                  <a:pt x="0" y="429650"/>
                </a:cubicBezTo>
                <a:cubicBezTo>
                  <a:pt x="-12571" y="322162"/>
                  <a:pt x="23801" y="165340"/>
                  <a:pt x="0" y="0"/>
                </a:cubicBezTo>
                <a:close/>
              </a:path>
              <a:path w="5976664" h="876837" stroke="0" extrusionOk="0">
                <a:moveTo>
                  <a:pt x="0" y="0"/>
                </a:moveTo>
                <a:cubicBezTo>
                  <a:pt x="135653" y="-54589"/>
                  <a:pt x="386574" y="8339"/>
                  <a:pt x="537900" y="0"/>
                </a:cubicBezTo>
                <a:cubicBezTo>
                  <a:pt x="689226" y="-8339"/>
                  <a:pt x="834204" y="11140"/>
                  <a:pt x="956266" y="0"/>
                </a:cubicBezTo>
                <a:cubicBezTo>
                  <a:pt x="1078328" y="-11140"/>
                  <a:pt x="1374912" y="79877"/>
                  <a:pt x="1673466" y="0"/>
                </a:cubicBezTo>
                <a:cubicBezTo>
                  <a:pt x="1972020" y="-79877"/>
                  <a:pt x="2069001" y="39393"/>
                  <a:pt x="2211366" y="0"/>
                </a:cubicBezTo>
                <a:cubicBezTo>
                  <a:pt x="2353731" y="-39393"/>
                  <a:pt x="2542675" y="10136"/>
                  <a:pt x="2749265" y="0"/>
                </a:cubicBezTo>
                <a:cubicBezTo>
                  <a:pt x="2955855" y="-10136"/>
                  <a:pt x="3265646" y="2167"/>
                  <a:pt x="3466465" y="0"/>
                </a:cubicBezTo>
                <a:cubicBezTo>
                  <a:pt x="3667284" y="-2167"/>
                  <a:pt x="3766161" y="4424"/>
                  <a:pt x="3944598" y="0"/>
                </a:cubicBezTo>
                <a:cubicBezTo>
                  <a:pt x="4123035" y="-4424"/>
                  <a:pt x="4362914" y="12519"/>
                  <a:pt x="4661798" y="0"/>
                </a:cubicBezTo>
                <a:cubicBezTo>
                  <a:pt x="4960682" y="-12519"/>
                  <a:pt x="5071589" y="29989"/>
                  <a:pt x="5378998" y="0"/>
                </a:cubicBezTo>
                <a:cubicBezTo>
                  <a:pt x="5686407" y="-29989"/>
                  <a:pt x="5720947" y="18569"/>
                  <a:pt x="5976664" y="0"/>
                </a:cubicBezTo>
                <a:cubicBezTo>
                  <a:pt x="6002124" y="136894"/>
                  <a:pt x="5944038" y="358616"/>
                  <a:pt x="5976664" y="455955"/>
                </a:cubicBezTo>
                <a:cubicBezTo>
                  <a:pt x="6009290" y="553295"/>
                  <a:pt x="5948288" y="703694"/>
                  <a:pt x="5976664" y="876837"/>
                </a:cubicBezTo>
                <a:cubicBezTo>
                  <a:pt x="5888146" y="890648"/>
                  <a:pt x="5703960" y="828007"/>
                  <a:pt x="5558298" y="876837"/>
                </a:cubicBezTo>
                <a:cubicBezTo>
                  <a:pt x="5412636" y="925667"/>
                  <a:pt x="5192739" y="819820"/>
                  <a:pt x="4841098" y="876837"/>
                </a:cubicBezTo>
                <a:cubicBezTo>
                  <a:pt x="4489457" y="933854"/>
                  <a:pt x="4555347" y="848955"/>
                  <a:pt x="4362965" y="876837"/>
                </a:cubicBezTo>
                <a:cubicBezTo>
                  <a:pt x="4170583" y="904719"/>
                  <a:pt x="3962601" y="865686"/>
                  <a:pt x="3765298" y="876837"/>
                </a:cubicBezTo>
                <a:cubicBezTo>
                  <a:pt x="3567995" y="887988"/>
                  <a:pt x="3214230" y="843223"/>
                  <a:pt x="3048099" y="876837"/>
                </a:cubicBezTo>
                <a:cubicBezTo>
                  <a:pt x="2881968" y="910451"/>
                  <a:pt x="2669784" y="811996"/>
                  <a:pt x="2450432" y="876837"/>
                </a:cubicBezTo>
                <a:cubicBezTo>
                  <a:pt x="2231080" y="941678"/>
                  <a:pt x="2167938" y="828908"/>
                  <a:pt x="2032066" y="876837"/>
                </a:cubicBezTo>
                <a:cubicBezTo>
                  <a:pt x="1896194" y="924766"/>
                  <a:pt x="1694461" y="873570"/>
                  <a:pt x="1553933" y="876837"/>
                </a:cubicBezTo>
                <a:cubicBezTo>
                  <a:pt x="1413405" y="880104"/>
                  <a:pt x="1108709" y="816037"/>
                  <a:pt x="836733" y="876837"/>
                </a:cubicBezTo>
                <a:cubicBezTo>
                  <a:pt x="564757" y="937637"/>
                  <a:pt x="297099" y="782629"/>
                  <a:pt x="0" y="876837"/>
                </a:cubicBezTo>
                <a:cubicBezTo>
                  <a:pt x="-6462" y="750988"/>
                  <a:pt x="9928" y="554208"/>
                  <a:pt x="0" y="455955"/>
                </a:cubicBezTo>
                <a:cubicBezTo>
                  <a:pt x="-9928" y="357702"/>
                  <a:pt x="37724" y="13285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 이름 데이터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음원파일이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zero padding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으로 나눠질 때 라벨로 나눠져서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들어감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AE10A9AE-AFD7-F0F1-DEA4-E992FBC675F2}"/>
              </a:ext>
            </a:extLst>
          </p:cNvPr>
          <p:cNvCxnSpPr>
            <a:cxnSpLocks/>
            <a:stCxn id="212" idx="3"/>
          </p:cNvCxnSpPr>
          <p:nvPr/>
        </p:nvCxnSpPr>
        <p:spPr>
          <a:xfrm>
            <a:off x="6372200" y="1437140"/>
            <a:ext cx="943479" cy="390403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475E9D86-3D3C-7FFE-BB0F-09BBE7419783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6372200" y="1971558"/>
            <a:ext cx="943479" cy="455701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id="{EF30DA45-634E-649E-9959-F699C2D7C6DF}"/>
              </a:ext>
            </a:extLst>
          </p:cNvPr>
          <p:cNvSpPr/>
          <p:nvPr/>
        </p:nvSpPr>
        <p:spPr>
          <a:xfrm>
            <a:off x="7380312" y="1234396"/>
            <a:ext cx="1368152" cy="1368000"/>
          </a:xfrm>
          <a:custGeom>
            <a:avLst/>
            <a:gdLst>
              <a:gd name="connsiteX0" fmla="*/ 0 w 1368152"/>
              <a:gd name="connsiteY0" fmla="*/ 684000 h 1368000"/>
              <a:gd name="connsiteX1" fmla="*/ 684076 w 1368152"/>
              <a:gd name="connsiteY1" fmla="*/ 0 h 1368000"/>
              <a:gd name="connsiteX2" fmla="*/ 1368152 w 1368152"/>
              <a:gd name="connsiteY2" fmla="*/ 684000 h 1368000"/>
              <a:gd name="connsiteX3" fmla="*/ 684076 w 1368152"/>
              <a:gd name="connsiteY3" fmla="*/ 1368000 h 1368000"/>
              <a:gd name="connsiteX4" fmla="*/ 0 w 1368152"/>
              <a:gd name="connsiteY4" fmla="*/ 68400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152" h="1368000" extrusionOk="0">
                <a:moveTo>
                  <a:pt x="0" y="684000"/>
                </a:moveTo>
                <a:cubicBezTo>
                  <a:pt x="-50296" y="275213"/>
                  <a:pt x="245480" y="22816"/>
                  <a:pt x="684076" y="0"/>
                </a:cubicBezTo>
                <a:cubicBezTo>
                  <a:pt x="1123159" y="12900"/>
                  <a:pt x="1317788" y="307838"/>
                  <a:pt x="1368152" y="684000"/>
                </a:cubicBezTo>
                <a:cubicBezTo>
                  <a:pt x="1321242" y="1107573"/>
                  <a:pt x="1057207" y="1393836"/>
                  <a:pt x="684076" y="1368000"/>
                </a:cubicBezTo>
                <a:cubicBezTo>
                  <a:pt x="297084" y="1362974"/>
                  <a:pt x="20548" y="1071581"/>
                  <a:pt x="0" y="684000"/>
                </a:cubicBezTo>
                <a:close/>
              </a:path>
            </a:pathLst>
          </a:custGeom>
          <a:noFill/>
          <a:ln w="12700" cmpd="sng">
            <a:solidFill>
              <a:srgbClr val="0049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0049F0"/>
                </a:solidFill>
                <a:latin typeface="+mj-lt"/>
              </a:rPr>
              <a:t>데이터</a:t>
            </a:r>
            <a:endParaRPr lang="en-US" altLang="ko-KR" sz="1300" dirty="0">
              <a:solidFill>
                <a:srgbClr val="0049F0"/>
              </a:solidFill>
              <a:latin typeface="+mj-lt"/>
            </a:endParaRPr>
          </a:p>
          <a:p>
            <a:pPr algn="ctr"/>
            <a:r>
              <a:rPr lang="ko-KR" altLang="en-US" sz="1300" dirty="0">
                <a:solidFill>
                  <a:srgbClr val="0049F0"/>
                </a:solidFill>
                <a:latin typeface="+mj-lt"/>
              </a:rPr>
              <a:t>형성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9F2975E-A893-EB5C-5F4A-8CCDCEDD4FBC}"/>
              </a:ext>
            </a:extLst>
          </p:cNvPr>
          <p:cNvSpPr/>
          <p:nvPr/>
        </p:nvSpPr>
        <p:spPr>
          <a:xfrm>
            <a:off x="399494" y="1972722"/>
            <a:ext cx="5979600" cy="46821"/>
          </a:xfrm>
          <a:prstGeom prst="rect">
            <a:avLst/>
          </a:prstGeom>
          <a:solidFill>
            <a:srgbClr val="0A30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/>
              <a:cs typeface="+mn-cs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2C1FA8B-EEB5-2145-123E-30A150B7A33C}"/>
              </a:ext>
            </a:extLst>
          </p:cNvPr>
          <p:cNvSpPr/>
          <p:nvPr/>
        </p:nvSpPr>
        <p:spPr>
          <a:xfrm>
            <a:off x="395536" y="998721"/>
            <a:ext cx="5976664" cy="876837"/>
          </a:xfrm>
          <a:custGeom>
            <a:avLst/>
            <a:gdLst>
              <a:gd name="connsiteX0" fmla="*/ 0 w 5976664"/>
              <a:gd name="connsiteY0" fmla="*/ 0 h 876837"/>
              <a:gd name="connsiteX1" fmla="*/ 418366 w 5976664"/>
              <a:gd name="connsiteY1" fmla="*/ 0 h 876837"/>
              <a:gd name="connsiteX2" fmla="*/ 1135566 w 5976664"/>
              <a:gd name="connsiteY2" fmla="*/ 0 h 876837"/>
              <a:gd name="connsiteX3" fmla="*/ 1792999 w 5976664"/>
              <a:gd name="connsiteY3" fmla="*/ 0 h 876837"/>
              <a:gd name="connsiteX4" fmla="*/ 2211366 w 5976664"/>
              <a:gd name="connsiteY4" fmla="*/ 0 h 876837"/>
              <a:gd name="connsiteX5" fmla="*/ 2749265 w 5976664"/>
              <a:gd name="connsiteY5" fmla="*/ 0 h 876837"/>
              <a:gd name="connsiteX6" fmla="*/ 3466465 w 5976664"/>
              <a:gd name="connsiteY6" fmla="*/ 0 h 876837"/>
              <a:gd name="connsiteX7" fmla="*/ 4064132 w 5976664"/>
              <a:gd name="connsiteY7" fmla="*/ 0 h 876837"/>
              <a:gd name="connsiteX8" fmla="*/ 4721565 w 5976664"/>
              <a:gd name="connsiteY8" fmla="*/ 0 h 876837"/>
              <a:gd name="connsiteX9" fmla="*/ 5259464 w 5976664"/>
              <a:gd name="connsiteY9" fmla="*/ 0 h 876837"/>
              <a:gd name="connsiteX10" fmla="*/ 5976664 w 5976664"/>
              <a:gd name="connsiteY10" fmla="*/ 0 h 876837"/>
              <a:gd name="connsiteX11" fmla="*/ 5976664 w 5976664"/>
              <a:gd name="connsiteY11" fmla="*/ 455955 h 876837"/>
              <a:gd name="connsiteX12" fmla="*/ 5976664 w 5976664"/>
              <a:gd name="connsiteY12" fmla="*/ 876837 h 876837"/>
              <a:gd name="connsiteX13" fmla="*/ 5558298 w 5976664"/>
              <a:gd name="connsiteY13" fmla="*/ 876837 h 876837"/>
              <a:gd name="connsiteX14" fmla="*/ 5139931 w 5976664"/>
              <a:gd name="connsiteY14" fmla="*/ 876837 h 876837"/>
              <a:gd name="connsiteX15" fmla="*/ 4482498 w 5976664"/>
              <a:gd name="connsiteY15" fmla="*/ 876837 h 876837"/>
              <a:gd name="connsiteX16" fmla="*/ 4064132 w 5976664"/>
              <a:gd name="connsiteY16" fmla="*/ 876837 h 876837"/>
              <a:gd name="connsiteX17" fmla="*/ 3466465 w 5976664"/>
              <a:gd name="connsiteY17" fmla="*/ 876837 h 876837"/>
              <a:gd name="connsiteX18" fmla="*/ 2988332 w 5976664"/>
              <a:gd name="connsiteY18" fmla="*/ 876837 h 876837"/>
              <a:gd name="connsiteX19" fmla="*/ 2390666 w 5976664"/>
              <a:gd name="connsiteY19" fmla="*/ 876837 h 876837"/>
              <a:gd name="connsiteX20" fmla="*/ 1792999 w 5976664"/>
              <a:gd name="connsiteY20" fmla="*/ 876837 h 876837"/>
              <a:gd name="connsiteX21" fmla="*/ 1195333 w 5976664"/>
              <a:gd name="connsiteY21" fmla="*/ 876837 h 876837"/>
              <a:gd name="connsiteX22" fmla="*/ 597666 w 5976664"/>
              <a:gd name="connsiteY22" fmla="*/ 876837 h 876837"/>
              <a:gd name="connsiteX23" fmla="*/ 0 w 5976664"/>
              <a:gd name="connsiteY23" fmla="*/ 876837 h 876837"/>
              <a:gd name="connsiteX24" fmla="*/ 0 w 5976664"/>
              <a:gd name="connsiteY24" fmla="*/ 429650 h 876837"/>
              <a:gd name="connsiteX25" fmla="*/ 0 w 5976664"/>
              <a:gd name="connsiteY25" fmla="*/ 0 h 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76664" h="876837" fill="none" extrusionOk="0">
                <a:moveTo>
                  <a:pt x="0" y="0"/>
                </a:moveTo>
                <a:cubicBezTo>
                  <a:pt x="90732" y="-29660"/>
                  <a:pt x="329597" y="45388"/>
                  <a:pt x="418366" y="0"/>
                </a:cubicBezTo>
                <a:cubicBezTo>
                  <a:pt x="507135" y="-45388"/>
                  <a:pt x="892699" y="51937"/>
                  <a:pt x="1135566" y="0"/>
                </a:cubicBezTo>
                <a:cubicBezTo>
                  <a:pt x="1378433" y="-51937"/>
                  <a:pt x="1583801" y="36321"/>
                  <a:pt x="1792999" y="0"/>
                </a:cubicBezTo>
                <a:cubicBezTo>
                  <a:pt x="2002197" y="-36321"/>
                  <a:pt x="2033352" y="12909"/>
                  <a:pt x="2211366" y="0"/>
                </a:cubicBezTo>
                <a:cubicBezTo>
                  <a:pt x="2389380" y="-12909"/>
                  <a:pt x="2541272" y="30223"/>
                  <a:pt x="2749265" y="0"/>
                </a:cubicBezTo>
                <a:cubicBezTo>
                  <a:pt x="2957258" y="-30223"/>
                  <a:pt x="3244471" y="12558"/>
                  <a:pt x="3466465" y="0"/>
                </a:cubicBezTo>
                <a:cubicBezTo>
                  <a:pt x="3688459" y="-12558"/>
                  <a:pt x="3859029" y="67046"/>
                  <a:pt x="4064132" y="0"/>
                </a:cubicBezTo>
                <a:cubicBezTo>
                  <a:pt x="4269235" y="-67046"/>
                  <a:pt x="4554370" y="59825"/>
                  <a:pt x="4721565" y="0"/>
                </a:cubicBezTo>
                <a:cubicBezTo>
                  <a:pt x="4888760" y="-59825"/>
                  <a:pt x="5074151" y="49594"/>
                  <a:pt x="5259464" y="0"/>
                </a:cubicBezTo>
                <a:cubicBezTo>
                  <a:pt x="5444777" y="-49594"/>
                  <a:pt x="5760733" y="40039"/>
                  <a:pt x="5976664" y="0"/>
                </a:cubicBezTo>
                <a:cubicBezTo>
                  <a:pt x="5977858" y="168085"/>
                  <a:pt x="5959566" y="311616"/>
                  <a:pt x="5976664" y="455955"/>
                </a:cubicBezTo>
                <a:cubicBezTo>
                  <a:pt x="5993762" y="600294"/>
                  <a:pt x="5945594" y="722553"/>
                  <a:pt x="5976664" y="876837"/>
                </a:cubicBezTo>
                <a:cubicBezTo>
                  <a:pt x="5819726" y="894395"/>
                  <a:pt x="5661400" y="829418"/>
                  <a:pt x="5558298" y="876837"/>
                </a:cubicBezTo>
                <a:cubicBezTo>
                  <a:pt x="5455196" y="924256"/>
                  <a:pt x="5317946" y="832293"/>
                  <a:pt x="5139931" y="876837"/>
                </a:cubicBezTo>
                <a:cubicBezTo>
                  <a:pt x="4961916" y="921381"/>
                  <a:pt x="4772390" y="834134"/>
                  <a:pt x="4482498" y="876837"/>
                </a:cubicBezTo>
                <a:cubicBezTo>
                  <a:pt x="4192606" y="919540"/>
                  <a:pt x="4248331" y="853585"/>
                  <a:pt x="4064132" y="876837"/>
                </a:cubicBezTo>
                <a:cubicBezTo>
                  <a:pt x="3879933" y="900089"/>
                  <a:pt x="3651356" y="855707"/>
                  <a:pt x="3466465" y="876837"/>
                </a:cubicBezTo>
                <a:cubicBezTo>
                  <a:pt x="3281574" y="897967"/>
                  <a:pt x="3137665" y="874174"/>
                  <a:pt x="2988332" y="876837"/>
                </a:cubicBezTo>
                <a:cubicBezTo>
                  <a:pt x="2838999" y="879500"/>
                  <a:pt x="2677064" y="836032"/>
                  <a:pt x="2390666" y="876837"/>
                </a:cubicBezTo>
                <a:cubicBezTo>
                  <a:pt x="2104268" y="917642"/>
                  <a:pt x="1914793" y="850171"/>
                  <a:pt x="1792999" y="876837"/>
                </a:cubicBezTo>
                <a:cubicBezTo>
                  <a:pt x="1671205" y="903503"/>
                  <a:pt x="1492793" y="842401"/>
                  <a:pt x="1195333" y="876837"/>
                </a:cubicBezTo>
                <a:cubicBezTo>
                  <a:pt x="897873" y="911273"/>
                  <a:pt x="751899" y="846165"/>
                  <a:pt x="597666" y="876837"/>
                </a:cubicBezTo>
                <a:cubicBezTo>
                  <a:pt x="443433" y="907509"/>
                  <a:pt x="182550" y="817365"/>
                  <a:pt x="0" y="876837"/>
                </a:cubicBezTo>
                <a:cubicBezTo>
                  <a:pt x="-8829" y="700333"/>
                  <a:pt x="12571" y="537138"/>
                  <a:pt x="0" y="429650"/>
                </a:cubicBezTo>
                <a:cubicBezTo>
                  <a:pt x="-12571" y="322162"/>
                  <a:pt x="23801" y="165340"/>
                  <a:pt x="0" y="0"/>
                </a:cubicBezTo>
                <a:close/>
              </a:path>
              <a:path w="5976664" h="876837" stroke="0" extrusionOk="0">
                <a:moveTo>
                  <a:pt x="0" y="0"/>
                </a:moveTo>
                <a:cubicBezTo>
                  <a:pt x="135653" y="-54589"/>
                  <a:pt x="386574" y="8339"/>
                  <a:pt x="537900" y="0"/>
                </a:cubicBezTo>
                <a:cubicBezTo>
                  <a:pt x="689226" y="-8339"/>
                  <a:pt x="834204" y="11140"/>
                  <a:pt x="956266" y="0"/>
                </a:cubicBezTo>
                <a:cubicBezTo>
                  <a:pt x="1078328" y="-11140"/>
                  <a:pt x="1374912" y="79877"/>
                  <a:pt x="1673466" y="0"/>
                </a:cubicBezTo>
                <a:cubicBezTo>
                  <a:pt x="1972020" y="-79877"/>
                  <a:pt x="2069001" y="39393"/>
                  <a:pt x="2211366" y="0"/>
                </a:cubicBezTo>
                <a:cubicBezTo>
                  <a:pt x="2353731" y="-39393"/>
                  <a:pt x="2542675" y="10136"/>
                  <a:pt x="2749265" y="0"/>
                </a:cubicBezTo>
                <a:cubicBezTo>
                  <a:pt x="2955855" y="-10136"/>
                  <a:pt x="3265646" y="2167"/>
                  <a:pt x="3466465" y="0"/>
                </a:cubicBezTo>
                <a:cubicBezTo>
                  <a:pt x="3667284" y="-2167"/>
                  <a:pt x="3766161" y="4424"/>
                  <a:pt x="3944598" y="0"/>
                </a:cubicBezTo>
                <a:cubicBezTo>
                  <a:pt x="4123035" y="-4424"/>
                  <a:pt x="4362914" y="12519"/>
                  <a:pt x="4661798" y="0"/>
                </a:cubicBezTo>
                <a:cubicBezTo>
                  <a:pt x="4960682" y="-12519"/>
                  <a:pt x="5071589" y="29989"/>
                  <a:pt x="5378998" y="0"/>
                </a:cubicBezTo>
                <a:cubicBezTo>
                  <a:pt x="5686407" y="-29989"/>
                  <a:pt x="5720947" y="18569"/>
                  <a:pt x="5976664" y="0"/>
                </a:cubicBezTo>
                <a:cubicBezTo>
                  <a:pt x="6002124" y="136894"/>
                  <a:pt x="5944038" y="358616"/>
                  <a:pt x="5976664" y="455955"/>
                </a:cubicBezTo>
                <a:cubicBezTo>
                  <a:pt x="6009290" y="553295"/>
                  <a:pt x="5948288" y="703694"/>
                  <a:pt x="5976664" y="876837"/>
                </a:cubicBezTo>
                <a:cubicBezTo>
                  <a:pt x="5888146" y="890648"/>
                  <a:pt x="5703960" y="828007"/>
                  <a:pt x="5558298" y="876837"/>
                </a:cubicBezTo>
                <a:cubicBezTo>
                  <a:pt x="5412636" y="925667"/>
                  <a:pt x="5192739" y="819820"/>
                  <a:pt x="4841098" y="876837"/>
                </a:cubicBezTo>
                <a:cubicBezTo>
                  <a:pt x="4489457" y="933854"/>
                  <a:pt x="4555347" y="848955"/>
                  <a:pt x="4362965" y="876837"/>
                </a:cubicBezTo>
                <a:cubicBezTo>
                  <a:pt x="4170583" y="904719"/>
                  <a:pt x="3962601" y="865686"/>
                  <a:pt x="3765298" y="876837"/>
                </a:cubicBezTo>
                <a:cubicBezTo>
                  <a:pt x="3567995" y="887988"/>
                  <a:pt x="3214230" y="843223"/>
                  <a:pt x="3048099" y="876837"/>
                </a:cubicBezTo>
                <a:cubicBezTo>
                  <a:pt x="2881968" y="910451"/>
                  <a:pt x="2669784" y="811996"/>
                  <a:pt x="2450432" y="876837"/>
                </a:cubicBezTo>
                <a:cubicBezTo>
                  <a:pt x="2231080" y="941678"/>
                  <a:pt x="2167938" y="828908"/>
                  <a:pt x="2032066" y="876837"/>
                </a:cubicBezTo>
                <a:cubicBezTo>
                  <a:pt x="1896194" y="924766"/>
                  <a:pt x="1694461" y="873570"/>
                  <a:pt x="1553933" y="876837"/>
                </a:cubicBezTo>
                <a:cubicBezTo>
                  <a:pt x="1413405" y="880104"/>
                  <a:pt x="1108709" y="816037"/>
                  <a:pt x="836733" y="876837"/>
                </a:cubicBezTo>
                <a:cubicBezTo>
                  <a:pt x="564757" y="937637"/>
                  <a:pt x="297099" y="782629"/>
                  <a:pt x="0" y="876837"/>
                </a:cubicBezTo>
                <a:cubicBezTo>
                  <a:pt x="-6462" y="750988"/>
                  <a:pt x="9928" y="554208"/>
                  <a:pt x="0" y="455955"/>
                </a:cubicBezTo>
                <a:cubicBezTo>
                  <a:pt x="-9928" y="357702"/>
                  <a:pt x="37724" y="13285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endParaRPr lang="en-US" altLang="ko-KR" sz="3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음원 파일 데이터 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librosa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라이브러리로 오디오 정보를 가진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numpy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변환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zero padding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으로 기준 길이 맞춤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(23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초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500000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크기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    </a:t>
            </a: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mfcc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변환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 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차원을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차원으로 차원 축소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94E6A2-8B41-99EC-116D-8C55651F1539}"/>
              </a:ext>
            </a:extLst>
          </p:cNvPr>
          <p:cNvSpPr/>
          <p:nvPr/>
        </p:nvSpPr>
        <p:spPr>
          <a:xfrm>
            <a:off x="399600" y="980728"/>
            <a:ext cx="5979600" cy="46821"/>
          </a:xfrm>
          <a:prstGeom prst="rect">
            <a:avLst/>
          </a:prstGeom>
          <a:solidFill>
            <a:srgbClr val="0A30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Pretendard Light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27D8EE78-3651-9648-CC30-E822EC71FAFC}"/>
              </a:ext>
            </a:extLst>
          </p:cNvPr>
          <p:cNvCxnSpPr>
            <a:cxnSpLocks/>
          </p:cNvCxnSpPr>
          <p:nvPr/>
        </p:nvCxnSpPr>
        <p:spPr>
          <a:xfrm>
            <a:off x="5976000" y="127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C84ADD3-D876-4A47-5E0E-AE895E6DCFA5}"/>
              </a:ext>
            </a:extLst>
          </p:cNvPr>
          <p:cNvCxnSpPr>
            <a:cxnSpLocks/>
          </p:cNvCxnSpPr>
          <p:nvPr/>
        </p:nvCxnSpPr>
        <p:spPr>
          <a:xfrm>
            <a:off x="2084400" y="127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367D7E51-9F20-A489-2F09-B8EC3D0167AE}"/>
              </a:ext>
            </a:extLst>
          </p:cNvPr>
          <p:cNvCxnSpPr>
            <a:cxnSpLocks/>
          </p:cNvCxnSpPr>
          <p:nvPr/>
        </p:nvCxnSpPr>
        <p:spPr>
          <a:xfrm>
            <a:off x="5292080" y="1476144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89C2B08E-AE25-38CB-3F05-8201930BFB64}"/>
              </a:ext>
            </a:extLst>
          </p:cNvPr>
          <p:cNvCxnSpPr>
            <a:cxnSpLocks/>
          </p:cNvCxnSpPr>
          <p:nvPr/>
        </p:nvCxnSpPr>
        <p:spPr>
          <a:xfrm>
            <a:off x="2653200" y="16380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6B70E9F6-CBA3-5941-DACE-5D51EC96ADFC}"/>
              </a:ext>
            </a:extLst>
          </p:cNvPr>
          <p:cNvCxnSpPr>
            <a:cxnSpLocks/>
          </p:cNvCxnSpPr>
          <p:nvPr/>
        </p:nvCxnSpPr>
        <p:spPr>
          <a:xfrm>
            <a:off x="4068000" y="2329200"/>
            <a:ext cx="144016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B5F26B6C-71DD-7A26-C6A8-ECFF7545E1F9}"/>
              </a:ext>
            </a:extLst>
          </p:cNvPr>
          <p:cNvCxnSpPr>
            <a:cxnSpLocks/>
          </p:cNvCxnSpPr>
          <p:nvPr/>
        </p:nvCxnSpPr>
        <p:spPr>
          <a:xfrm>
            <a:off x="3707873" y="4312291"/>
            <a:ext cx="144047" cy="0"/>
          </a:xfrm>
          <a:prstGeom prst="straightConnector1">
            <a:avLst/>
          </a:prstGeom>
          <a:ln>
            <a:solidFill>
              <a:srgbClr val="0A3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74355A-C264-A68D-25E1-53E436241B83}"/>
              </a:ext>
            </a:extLst>
          </p:cNvPr>
          <p:cNvSpPr/>
          <p:nvPr/>
        </p:nvSpPr>
        <p:spPr>
          <a:xfrm>
            <a:off x="1763688" y="5054619"/>
            <a:ext cx="2793558" cy="894119"/>
          </a:xfrm>
          <a:custGeom>
            <a:avLst/>
            <a:gdLst>
              <a:gd name="connsiteX0" fmla="*/ 0 w 2793558"/>
              <a:gd name="connsiteY0" fmla="*/ 0 h 894119"/>
              <a:gd name="connsiteX1" fmla="*/ 2793558 w 2793558"/>
              <a:gd name="connsiteY1" fmla="*/ 0 h 894119"/>
              <a:gd name="connsiteX2" fmla="*/ 2793558 w 2793558"/>
              <a:gd name="connsiteY2" fmla="*/ 894119 h 894119"/>
              <a:gd name="connsiteX3" fmla="*/ 0 w 2793558"/>
              <a:gd name="connsiteY3" fmla="*/ 894119 h 894119"/>
              <a:gd name="connsiteX4" fmla="*/ 0 w 2793558"/>
              <a:gd name="connsiteY4" fmla="*/ 0 h 89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3558" h="894119" fill="none" extrusionOk="0">
                <a:moveTo>
                  <a:pt x="0" y="0"/>
                </a:moveTo>
                <a:cubicBezTo>
                  <a:pt x="1083571" y="-49533"/>
                  <a:pt x="2426387" y="-14809"/>
                  <a:pt x="2793558" y="0"/>
                </a:cubicBezTo>
                <a:cubicBezTo>
                  <a:pt x="2767249" y="221819"/>
                  <a:pt x="2809231" y="788292"/>
                  <a:pt x="2793558" y="894119"/>
                </a:cubicBezTo>
                <a:cubicBezTo>
                  <a:pt x="1926404" y="845888"/>
                  <a:pt x="1234185" y="978574"/>
                  <a:pt x="0" y="894119"/>
                </a:cubicBezTo>
                <a:cubicBezTo>
                  <a:pt x="-40184" y="793571"/>
                  <a:pt x="29850" y="180148"/>
                  <a:pt x="0" y="0"/>
                </a:cubicBezTo>
                <a:close/>
              </a:path>
              <a:path w="2793558" h="894119" stroke="0" extrusionOk="0">
                <a:moveTo>
                  <a:pt x="0" y="0"/>
                </a:moveTo>
                <a:cubicBezTo>
                  <a:pt x="631938" y="118645"/>
                  <a:pt x="1913749" y="116012"/>
                  <a:pt x="2793558" y="0"/>
                </a:cubicBezTo>
                <a:cubicBezTo>
                  <a:pt x="2755289" y="334957"/>
                  <a:pt x="2767259" y="713281"/>
                  <a:pt x="2793558" y="894119"/>
                </a:cubicBezTo>
                <a:cubicBezTo>
                  <a:pt x="2282888" y="1028719"/>
                  <a:pt x="1171078" y="736923"/>
                  <a:pt x="0" y="894119"/>
                </a:cubicBezTo>
                <a:cubicBezTo>
                  <a:pt x="-12791" y="723186"/>
                  <a:pt x="-37202" y="26860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0A306D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같은 라벨 기준으로 결과 병합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전처리시 나눠진 개수를 반영하여</a:t>
            </a:r>
            <a:endParaRPr lang="en-US" altLang="ko-KR" dirty="0">
              <a:solidFill>
                <a:srgbClr val="0A306D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0A306D"/>
                </a:solidFill>
                <a:latin typeface="+mj-lt"/>
              </a:rPr>
              <a:t>주요 분위기 키워드 선택</a:t>
            </a:r>
          </a:p>
        </p:txBody>
      </p:sp>
    </p:spTree>
    <p:extLst>
      <p:ext uri="{BB962C8B-B14F-4D97-AF65-F5344CB8AC3E}">
        <p14:creationId xmlns:p14="http://schemas.microsoft.com/office/powerpoint/2010/main" val="176753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053530"/>
            <a:ext cx="8356076" cy="2663502"/>
          </a:xfrm>
        </p:spPr>
        <p:txBody>
          <a:bodyPr/>
          <a:lstStyle/>
          <a:p>
            <a:r>
              <a:rPr lang="ko-KR" altLang="en-US" dirty="0"/>
              <a:t>사람 이미지의 </a:t>
            </a:r>
            <a:r>
              <a:rPr lang="ko-KR" altLang="en-US" dirty="0" err="1"/>
              <a:t>카툰화에서</a:t>
            </a:r>
            <a:r>
              <a:rPr lang="ko-KR" altLang="en-US" dirty="0"/>
              <a:t> 음원에 맞는 표정의 이미지를 생성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DABBFD-7391-901A-963B-1C5F2900C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72222"/>
            <a:ext cx="1629949" cy="16299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6CB9450-9694-7CB6-895E-5249C501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201" y="3582286"/>
            <a:ext cx="1629949" cy="16299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9C1A0F-FC01-B0C6-A5FE-7F4D7704DDDA}"/>
              </a:ext>
            </a:extLst>
          </p:cNvPr>
          <p:cNvSpPr/>
          <p:nvPr/>
        </p:nvSpPr>
        <p:spPr>
          <a:xfrm>
            <a:off x="2915815" y="4120603"/>
            <a:ext cx="1440160" cy="25253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906F938-DE68-AFF7-0951-3472B3D36EC7}"/>
              </a:ext>
            </a:extLst>
          </p:cNvPr>
          <p:cNvSpPr txBox="1">
            <a:spLocks/>
          </p:cNvSpPr>
          <p:nvPr/>
        </p:nvSpPr>
        <p:spPr>
          <a:xfrm>
            <a:off x="2699792" y="4436111"/>
            <a:ext cx="1656183" cy="54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음악 분위기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0623FBC-6D65-BA55-995E-44001AAB15AE}"/>
              </a:ext>
            </a:extLst>
          </p:cNvPr>
          <p:cNvSpPr txBox="1">
            <a:spLocks/>
          </p:cNvSpPr>
          <p:nvPr/>
        </p:nvSpPr>
        <p:spPr>
          <a:xfrm>
            <a:off x="874350" y="5363380"/>
            <a:ext cx="1543797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원본 이미지</a:t>
            </a:r>
            <a:endParaRPr kumimoji="0" lang="en-US" altLang="ko-KR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9FCF8-1E18-F279-A6CD-AF91B60513FF}"/>
              </a:ext>
            </a:extLst>
          </p:cNvPr>
          <p:cNvSpPr txBox="1"/>
          <p:nvPr/>
        </p:nvSpPr>
        <p:spPr>
          <a:xfrm>
            <a:off x="2458362" y="2564904"/>
            <a:ext cx="3887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Sonata No. 5 C minor, Opus 10/1 (1798) 2</a:t>
            </a:r>
          </a:p>
          <a:p>
            <a:pPr algn="r"/>
            <a:r>
              <a:rPr lang="en-US" altLang="ko-KR" sz="1500" dirty="0"/>
              <a:t>[Delicate, melancholic, sentimental, calm]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A612AA-5018-3C3B-B400-E829723B9B7D}"/>
              </a:ext>
            </a:extLst>
          </p:cNvPr>
          <p:cNvSpPr txBox="1"/>
          <p:nvPr/>
        </p:nvSpPr>
        <p:spPr>
          <a:xfrm>
            <a:off x="4042193" y="1798246"/>
            <a:ext cx="4289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Sonata No. 11 Bb major, Opus 22 (1800) 3</a:t>
            </a:r>
            <a:r>
              <a:rPr lang="ko-KR" altLang="en-US" sz="1500" dirty="0"/>
              <a:t>악장</a:t>
            </a:r>
            <a:endParaRPr lang="en-US" altLang="ko-KR" sz="1500" dirty="0"/>
          </a:p>
          <a:p>
            <a:pPr algn="r"/>
            <a:r>
              <a:rPr lang="en-US" altLang="ko-KR" sz="1500" dirty="0"/>
              <a:t>[Elegant, lively, cheerful, refined]</a:t>
            </a:r>
            <a:endParaRPr lang="ko-KR" altLang="en-US" sz="1500" dirty="0"/>
          </a:p>
        </p:txBody>
      </p:sp>
      <p:pic>
        <p:nvPicPr>
          <p:cNvPr id="21" name="Picture 0">
            <a:extLst>
              <a:ext uri="{FF2B5EF4-FFF2-40B4-BE49-F238E27FC236}">
                <a16:creationId xmlns:a16="http://schemas.microsoft.com/office/drawing/2014/main" id="{38F4847F-A738-2DF1-3473-15FDD120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07" y="3582286"/>
            <a:ext cx="1619885" cy="1619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84C834-76F5-03C0-051A-194AD2C19BD2}"/>
              </a:ext>
            </a:extLst>
          </p:cNvPr>
          <p:cNvSpPr txBox="1">
            <a:spLocks/>
          </p:cNvSpPr>
          <p:nvPr/>
        </p:nvSpPr>
        <p:spPr>
          <a:xfrm>
            <a:off x="4652427" y="5363380"/>
            <a:ext cx="1757125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우울한 분위기</a:t>
            </a:r>
            <a:endParaRPr kumimoji="0" lang="en-US" altLang="ko-KR" sz="19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F15D98-F41C-FF12-65B8-3392DF63E06B}"/>
              </a:ext>
            </a:extLst>
          </p:cNvPr>
          <p:cNvSpPr txBox="1">
            <a:spLocks/>
          </p:cNvSpPr>
          <p:nvPr/>
        </p:nvSpPr>
        <p:spPr>
          <a:xfrm>
            <a:off x="6638612" y="5363380"/>
            <a:ext cx="1757125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밝은 분위기</a:t>
            </a:r>
            <a:endParaRPr kumimoji="0" lang="en-US" altLang="ko-KR" sz="19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F2E333-A6A8-B120-8E8D-5568F5BBA192}"/>
              </a:ext>
            </a:extLst>
          </p:cNvPr>
          <p:cNvCxnSpPr>
            <a:cxnSpLocks/>
          </p:cNvCxnSpPr>
          <p:nvPr/>
        </p:nvCxnSpPr>
        <p:spPr>
          <a:xfrm>
            <a:off x="6084168" y="3132000"/>
            <a:ext cx="0" cy="310098"/>
          </a:xfrm>
          <a:prstGeom prst="line">
            <a:avLst/>
          </a:prstGeom>
          <a:ln w="158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DCDE749-A657-195F-8C16-29B8B256F98D}"/>
              </a:ext>
            </a:extLst>
          </p:cNvPr>
          <p:cNvCxnSpPr>
            <a:cxnSpLocks/>
          </p:cNvCxnSpPr>
          <p:nvPr/>
        </p:nvCxnSpPr>
        <p:spPr>
          <a:xfrm>
            <a:off x="8028384" y="2412000"/>
            <a:ext cx="0" cy="994648"/>
          </a:xfrm>
          <a:prstGeom prst="line">
            <a:avLst/>
          </a:prstGeom>
          <a:ln w="158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2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053530"/>
            <a:ext cx="8356076" cy="2663502"/>
          </a:xfrm>
        </p:spPr>
        <p:txBody>
          <a:bodyPr/>
          <a:lstStyle/>
          <a:p>
            <a:r>
              <a:rPr lang="ko-KR" altLang="en-US" dirty="0"/>
              <a:t>배경 이미지에서 음원과 어울리는 배경을 생성</a:t>
            </a:r>
            <a:endParaRPr lang="en-US" altLang="ko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9C1A0F-FC01-B0C6-A5FE-7F4D7704DDDA}"/>
              </a:ext>
            </a:extLst>
          </p:cNvPr>
          <p:cNvSpPr/>
          <p:nvPr/>
        </p:nvSpPr>
        <p:spPr>
          <a:xfrm>
            <a:off x="2915815" y="4120603"/>
            <a:ext cx="1440160" cy="25253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906F938-DE68-AFF7-0951-3472B3D36EC7}"/>
              </a:ext>
            </a:extLst>
          </p:cNvPr>
          <p:cNvSpPr txBox="1">
            <a:spLocks/>
          </p:cNvSpPr>
          <p:nvPr/>
        </p:nvSpPr>
        <p:spPr>
          <a:xfrm>
            <a:off x="2699792" y="4436111"/>
            <a:ext cx="1656183" cy="54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음악 분위기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540000" rtl="0" eaLnBrk="1" fontAlgn="auto" latinLnBrk="1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0623FBC-6D65-BA55-995E-44001AAB15AE}"/>
              </a:ext>
            </a:extLst>
          </p:cNvPr>
          <p:cNvSpPr txBox="1">
            <a:spLocks/>
          </p:cNvSpPr>
          <p:nvPr/>
        </p:nvSpPr>
        <p:spPr>
          <a:xfrm>
            <a:off x="874350" y="5363380"/>
            <a:ext cx="1543797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원본 이미지</a:t>
            </a:r>
            <a:endParaRPr kumimoji="0" lang="en-US" altLang="ko-KR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9FCF8-1E18-F279-A6CD-AF91B60513FF}"/>
              </a:ext>
            </a:extLst>
          </p:cNvPr>
          <p:cNvSpPr txBox="1"/>
          <p:nvPr/>
        </p:nvSpPr>
        <p:spPr>
          <a:xfrm>
            <a:off x="2458362" y="2564904"/>
            <a:ext cx="3887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Sonata No. 5 C minor, Opus 10/1 (1798) 2</a:t>
            </a:r>
          </a:p>
          <a:p>
            <a:pPr algn="r"/>
            <a:r>
              <a:rPr lang="en-US" altLang="ko-KR" sz="1500" dirty="0"/>
              <a:t>[Delicate, melancholic, sentimental, calm]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A612AA-5018-3C3B-B400-E829723B9B7D}"/>
              </a:ext>
            </a:extLst>
          </p:cNvPr>
          <p:cNvSpPr txBox="1"/>
          <p:nvPr/>
        </p:nvSpPr>
        <p:spPr>
          <a:xfrm>
            <a:off x="4042192" y="1798246"/>
            <a:ext cx="4289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Sonata No. 11 Bb major, Opus 22 (1800) 3</a:t>
            </a:r>
            <a:r>
              <a:rPr lang="ko-KR" altLang="en-US" sz="1500" dirty="0"/>
              <a:t>악장</a:t>
            </a:r>
            <a:endParaRPr lang="en-US" altLang="ko-KR" sz="1500" dirty="0"/>
          </a:p>
          <a:p>
            <a:pPr algn="r"/>
            <a:r>
              <a:rPr lang="en-US" altLang="ko-KR" sz="1500" dirty="0"/>
              <a:t>[Elegant, lively, cheerful, refined]</a:t>
            </a:r>
            <a:endParaRPr lang="ko-KR" altLang="en-US" sz="15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84C834-76F5-03C0-051A-194AD2C19BD2}"/>
              </a:ext>
            </a:extLst>
          </p:cNvPr>
          <p:cNvSpPr txBox="1">
            <a:spLocks/>
          </p:cNvSpPr>
          <p:nvPr/>
        </p:nvSpPr>
        <p:spPr>
          <a:xfrm>
            <a:off x="4652427" y="5363380"/>
            <a:ext cx="1757125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우울한 분위기</a:t>
            </a:r>
            <a:endParaRPr kumimoji="0" lang="en-US" altLang="ko-KR" sz="19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F15D98-F41C-FF12-65B8-3392DF63E06B}"/>
              </a:ext>
            </a:extLst>
          </p:cNvPr>
          <p:cNvSpPr txBox="1">
            <a:spLocks/>
          </p:cNvSpPr>
          <p:nvPr/>
        </p:nvSpPr>
        <p:spPr>
          <a:xfrm>
            <a:off x="6638612" y="5363380"/>
            <a:ext cx="1757125" cy="43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3524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FF0000"/>
              </a:buClr>
              <a:buFont typeface="Wingdings" panose="05000000000000000000" pitchFamily="2" charset="2"/>
              <a:buChar char="l"/>
              <a:tabLst/>
              <a:defRPr sz="2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413" indent="-26987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00CC"/>
              </a:buClr>
              <a:buSzPct val="100000"/>
              <a:buFont typeface="Wingdings 2" panose="05020102010507070707" pitchFamily="18" charset="2"/>
              <a:buChar char="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2" panose="05020102010507070707" pitchFamily="18" charset="2"/>
              <a:buChar char="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163" indent="-268288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Clr>
                <a:srgbClr val="006600"/>
              </a:buClr>
              <a:buFont typeface="Wingdings 3" panose="05040102010807070707" pitchFamily="18" charset="2"/>
              <a:buChar char="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7325" algn="l" defTabSz="540000" rtl="0" eaLnBrk="1" latinLnBrk="1" hangingPunct="1">
              <a:lnSpc>
                <a:spcPct val="110000"/>
              </a:lnSpc>
              <a:spcBef>
                <a:spcPts val="400"/>
              </a:spcBef>
              <a:buFont typeface="Wingdings 2" panose="05020102010507070707" pitchFamily="18" charset="2"/>
              <a:buChar char="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900" dirty="0"/>
              <a:t>밝은 분위기</a:t>
            </a:r>
            <a:endParaRPr kumimoji="0" lang="en-US" altLang="ko-KR" sz="19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F2E333-A6A8-B120-8E8D-5568F5BBA192}"/>
              </a:ext>
            </a:extLst>
          </p:cNvPr>
          <p:cNvCxnSpPr>
            <a:cxnSpLocks/>
          </p:cNvCxnSpPr>
          <p:nvPr/>
        </p:nvCxnSpPr>
        <p:spPr>
          <a:xfrm>
            <a:off x="6084168" y="3132000"/>
            <a:ext cx="0" cy="310098"/>
          </a:xfrm>
          <a:prstGeom prst="line">
            <a:avLst/>
          </a:prstGeom>
          <a:ln w="158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DCDE749-A657-195F-8C16-29B8B256F98D}"/>
              </a:ext>
            </a:extLst>
          </p:cNvPr>
          <p:cNvCxnSpPr>
            <a:cxnSpLocks/>
          </p:cNvCxnSpPr>
          <p:nvPr/>
        </p:nvCxnSpPr>
        <p:spPr>
          <a:xfrm>
            <a:off x="8028384" y="2412000"/>
            <a:ext cx="0" cy="994648"/>
          </a:xfrm>
          <a:prstGeom prst="line">
            <a:avLst/>
          </a:prstGeom>
          <a:ln w="158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3CC9F2C-114B-FC46-CB5B-A03FCAA2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2" y="3591510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6FE4A-EE33-49C1-458B-E80E4189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87" y="3572222"/>
            <a:ext cx="1620000" cy="16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D39CED-68C1-7F29-C49B-E7E72F5C7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201" y="3582286"/>
            <a:ext cx="1629948" cy="16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749" y="548680"/>
            <a:ext cx="8543427" cy="3240187"/>
          </a:xfrm>
        </p:spPr>
        <p:txBody>
          <a:bodyPr/>
          <a:lstStyle/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     </a:t>
            </a:r>
            <a:r>
              <a:rPr lang="en-US" altLang="ko-KR" sz="2100" dirty="0" err="1"/>
              <a:t>MultiOutputClassifier</a:t>
            </a: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       </a:t>
            </a:r>
            <a:r>
              <a:rPr lang="ko-KR" altLang="en-US" sz="1800" dirty="0"/>
              <a:t>다중 클래스 분류</a:t>
            </a:r>
            <a:r>
              <a:rPr lang="en-US" altLang="ko-KR" sz="1800" dirty="0"/>
              <a:t>, </a:t>
            </a:r>
            <a:r>
              <a:rPr lang="ko-KR" altLang="en-US" sz="1800" dirty="0"/>
              <a:t>다중 출력 문제를 해결하는 알고리즘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    타깃당 하나의 분류기를 학습하여</a:t>
            </a:r>
            <a:r>
              <a:rPr lang="en-US" altLang="ko-KR" sz="1800" dirty="0"/>
              <a:t>, </a:t>
            </a:r>
            <a:r>
              <a:rPr lang="ko-KR" altLang="en-US" sz="1800" dirty="0"/>
              <a:t>다중 타깃 변수를 분류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X </a:t>
            </a:r>
            <a:r>
              <a:rPr lang="ko-KR" altLang="en-US" sz="1800" dirty="0"/>
              <a:t>예측 매트리스를 학습한 </a:t>
            </a:r>
            <a:r>
              <a:rPr lang="en-US" altLang="ko-KR" sz="1800" dirty="0"/>
              <a:t>estimator</a:t>
            </a:r>
            <a:r>
              <a:rPr lang="ko-KR" altLang="en-US" sz="1800" dirty="0"/>
              <a:t>를 확장하여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    </a:t>
            </a:r>
            <a:r>
              <a:rPr lang="ko-KR" altLang="en-US" sz="1800" dirty="0"/>
              <a:t>타깃</a:t>
            </a:r>
            <a:r>
              <a:rPr lang="en-US" altLang="ko-KR" sz="1800" dirty="0"/>
              <a:t>(y1, y2, ..</a:t>
            </a:r>
            <a:r>
              <a:rPr lang="en-US" altLang="ko-KR" sz="1800" dirty="0" err="1"/>
              <a:t>yn</a:t>
            </a:r>
            <a:r>
              <a:rPr lang="en-US" altLang="ko-KR" sz="1800" dirty="0"/>
              <a:t>)</a:t>
            </a:r>
            <a:r>
              <a:rPr lang="ko-KR" altLang="en-US" sz="1800" dirty="0"/>
              <a:t>을 예측하는 타깃 함수</a:t>
            </a:r>
            <a:r>
              <a:rPr lang="en-US" altLang="ko-KR" sz="1800" dirty="0"/>
              <a:t>(f1, f2, … </a:t>
            </a:r>
            <a:r>
              <a:rPr lang="en-US" altLang="ko-KR" sz="1800" dirty="0" err="1"/>
              <a:t>fn</a:t>
            </a:r>
            <a:r>
              <a:rPr lang="en-US" altLang="ko-KR" sz="1800" dirty="0"/>
              <a:t>)</a:t>
            </a:r>
            <a:r>
              <a:rPr lang="ko-KR" altLang="en-US" sz="1800" dirty="0"/>
              <a:t>를 측정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각 클래스를 다른 모든 클래스와 구분하는 이진 분류 문제로 변환하는</a:t>
            </a:r>
            <a:br>
              <a:rPr lang="en-US" altLang="ko-KR" sz="1800" dirty="0"/>
            </a:br>
            <a:r>
              <a:rPr lang="en-US" altLang="ko-KR" sz="1800" dirty="0"/>
              <a:t>        one vs rest </a:t>
            </a:r>
            <a:r>
              <a:rPr lang="ko-KR" altLang="en-US" sz="1800" dirty="0"/>
              <a:t>알고리즘의 방식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6FEC5-4822-5869-4E04-06BCCC3D793C}"/>
              </a:ext>
            </a:extLst>
          </p:cNvPr>
          <p:cNvGrpSpPr/>
          <p:nvPr/>
        </p:nvGrpSpPr>
        <p:grpSpPr>
          <a:xfrm>
            <a:off x="623269" y="1124397"/>
            <a:ext cx="144600" cy="160532"/>
            <a:chOff x="3886857" y="468414"/>
            <a:chExt cx="144600" cy="1605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87E8C1C-84C1-59CF-E695-4096D486568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2A1F8AAF-6157-3ED9-1240-3FE60920CED6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BEE72A-4E78-BDDC-9142-6802F97D210E}"/>
              </a:ext>
            </a:extLst>
          </p:cNvPr>
          <p:cNvGrpSpPr/>
          <p:nvPr/>
        </p:nvGrpSpPr>
        <p:grpSpPr>
          <a:xfrm rot="13263205">
            <a:off x="864070" y="1512358"/>
            <a:ext cx="144600" cy="160532"/>
            <a:chOff x="3059832" y="368712"/>
            <a:chExt cx="468000" cy="46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59C7746-92C4-7045-C3F1-873C2D88E313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FC47DC97-549C-C252-6C79-60F28FCA45E7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3220A6-8965-AE62-70A8-3853ECF7A12A}"/>
              </a:ext>
            </a:extLst>
          </p:cNvPr>
          <p:cNvGrpSpPr/>
          <p:nvPr/>
        </p:nvGrpSpPr>
        <p:grpSpPr>
          <a:xfrm rot="13263205">
            <a:off x="864071" y="1872572"/>
            <a:ext cx="144600" cy="160532"/>
            <a:chOff x="3059832" y="368712"/>
            <a:chExt cx="468000" cy="46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1D44D2-BA8B-2BF0-70FE-D4AFCA67E1BD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L 도형 11">
              <a:extLst>
                <a:ext uri="{FF2B5EF4-FFF2-40B4-BE49-F238E27FC236}">
                  <a16:creationId xmlns:a16="http://schemas.microsoft.com/office/drawing/2014/main" id="{817C4BC3-0D3A-ED67-0116-783A0A6A4A05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15D1EB-8F74-7CA8-AB0A-49346CAF26D0}"/>
              </a:ext>
            </a:extLst>
          </p:cNvPr>
          <p:cNvGrpSpPr/>
          <p:nvPr/>
        </p:nvGrpSpPr>
        <p:grpSpPr>
          <a:xfrm rot="13263205">
            <a:off x="864071" y="2268352"/>
            <a:ext cx="144600" cy="160532"/>
            <a:chOff x="3059832" y="368712"/>
            <a:chExt cx="468000" cy="46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014B040-F406-737D-3419-5B4C00CA52AA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L 도형 14">
              <a:extLst>
                <a:ext uri="{FF2B5EF4-FFF2-40B4-BE49-F238E27FC236}">
                  <a16:creationId xmlns:a16="http://schemas.microsoft.com/office/drawing/2014/main" id="{1BF89246-841B-C7DD-EB5F-CC97BD6BA12E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1EECFF-913A-8C7F-F619-A0D5CB07DAE5}"/>
              </a:ext>
            </a:extLst>
          </p:cNvPr>
          <p:cNvGrpSpPr/>
          <p:nvPr/>
        </p:nvGrpSpPr>
        <p:grpSpPr>
          <a:xfrm rot="13263205">
            <a:off x="864070" y="2880508"/>
            <a:ext cx="144600" cy="160532"/>
            <a:chOff x="3059832" y="368712"/>
            <a:chExt cx="468000" cy="468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0C076E6-044C-160A-3584-E2DD21810A86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580A2EAC-9155-FC00-FB58-7D1A898235B8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81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749" y="548853"/>
            <a:ext cx="8543427" cy="3168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     </a:t>
            </a:r>
            <a:r>
              <a:rPr lang="en-US" altLang="ko-KR" sz="2100" dirty="0" err="1"/>
              <a:t>XGBoost</a:t>
            </a:r>
            <a:r>
              <a:rPr lang="en-US" altLang="ko-KR" sz="2100" dirty="0"/>
              <a:t> (</a:t>
            </a:r>
            <a:r>
              <a:rPr lang="en-US" altLang="ko-KR" sz="2100" dirty="0" err="1"/>
              <a:t>eXtreme</a:t>
            </a:r>
            <a:r>
              <a:rPr lang="en-US" altLang="ko-KR" sz="2100" dirty="0"/>
              <a:t> Gradient Boosting) </a:t>
            </a:r>
            <a:r>
              <a:rPr lang="ko-KR" altLang="en-US" sz="2100" dirty="0"/>
              <a:t>지도 학습 알고리즘</a:t>
            </a:r>
          </a:p>
          <a:p>
            <a:pPr marL="0" indent="0">
              <a:buNone/>
            </a:pPr>
            <a:r>
              <a:rPr lang="en-US" altLang="ko-KR" sz="1800" dirty="0"/>
              <a:t>        Gradient Tree Boosting </a:t>
            </a:r>
            <a:r>
              <a:rPr lang="ko-KR" altLang="en-US" sz="1800" dirty="0"/>
              <a:t>알고리즘에 </a:t>
            </a:r>
            <a:r>
              <a:rPr lang="ko-KR" altLang="en-US" sz="1800" dirty="0" err="1"/>
              <a:t>과적합</a:t>
            </a:r>
            <a:r>
              <a:rPr lang="ko-KR" altLang="en-US" sz="1800" dirty="0"/>
              <a:t> 방지를 위한 기법이 추가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단순하고 약한 모델 세트 추정치 앙상블을 결합하여 대상 변수에 대한</a:t>
            </a:r>
            <a:br>
              <a:rPr lang="en-US" altLang="ko-KR" sz="1800" dirty="0"/>
            </a:br>
            <a:r>
              <a:rPr lang="en-US" altLang="ko-KR" sz="1800" dirty="0"/>
              <a:t>        </a:t>
            </a:r>
            <a:r>
              <a:rPr lang="ko-KR" altLang="en-US" sz="1800" dirty="0"/>
              <a:t>정확한 예측 시도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다양한 데이터 형식</a:t>
            </a:r>
            <a:r>
              <a:rPr lang="en-US" altLang="ko-KR" sz="1800" dirty="0"/>
              <a:t>, </a:t>
            </a:r>
            <a:r>
              <a:rPr lang="ko-KR" altLang="en-US" sz="1800" dirty="0"/>
              <a:t>관계</a:t>
            </a:r>
            <a:r>
              <a:rPr lang="en-US" altLang="ko-KR" sz="1800" dirty="0"/>
              <a:t>, </a:t>
            </a:r>
            <a:r>
              <a:rPr lang="ko-KR" altLang="en-US" sz="1800" dirty="0"/>
              <a:t>분포 및 미세 조정할 수 있는</a:t>
            </a:r>
            <a:br>
              <a:rPr lang="en-US" altLang="ko-KR" sz="1800" dirty="0"/>
            </a:br>
            <a:r>
              <a:rPr lang="en-US" altLang="ko-KR" sz="1800" dirty="0"/>
              <a:t>        </a:t>
            </a:r>
            <a:r>
              <a:rPr lang="ko-KR" altLang="en-US" sz="1800" dirty="0" err="1"/>
              <a:t>하이퍼파라미터를</a:t>
            </a:r>
            <a:r>
              <a:rPr lang="ko-KR" altLang="en-US" sz="1800" dirty="0"/>
              <a:t> 지원함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회귀</a:t>
            </a:r>
            <a:r>
              <a:rPr lang="en-US" altLang="ko-KR" sz="1800" dirty="0"/>
              <a:t>, </a:t>
            </a:r>
            <a:r>
              <a:rPr lang="ko-KR" altLang="en-US" sz="1800" dirty="0"/>
              <a:t>이진 분류</a:t>
            </a:r>
            <a:r>
              <a:rPr lang="en-US" altLang="ko-KR" sz="1800" dirty="0"/>
              <a:t>, </a:t>
            </a:r>
            <a:r>
              <a:rPr lang="ko-KR" altLang="en-US" sz="1800" dirty="0"/>
              <a:t>멀티 클래스 분류</a:t>
            </a:r>
            <a:r>
              <a:rPr lang="en-US" altLang="ko-KR" sz="1800" dirty="0"/>
              <a:t>, </a:t>
            </a:r>
            <a:r>
              <a:rPr lang="ko-KR" altLang="en-US" sz="1800" dirty="0"/>
              <a:t>순위 결정 관련 문제에 사용</a:t>
            </a:r>
            <a:endParaRPr lang="en-US" altLang="ko-KR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6FEC5-4822-5869-4E04-06BCCC3D793C}"/>
              </a:ext>
            </a:extLst>
          </p:cNvPr>
          <p:cNvGrpSpPr/>
          <p:nvPr/>
        </p:nvGrpSpPr>
        <p:grpSpPr>
          <a:xfrm>
            <a:off x="623269" y="1105160"/>
            <a:ext cx="144600" cy="160532"/>
            <a:chOff x="3886857" y="468414"/>
            <a:chExt cx="144600" cy="1605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87E8C1C-84C1-59CF-E695-4096D486568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2A1F8AAF-6157-3ED9-1240-3FE60920CED6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1BE71A-6EFC-0A85-9502-2B0FEDF927B0}"/>
              </a:ext>
            </a:extLst>
          </p:cNvPr>
          <p:cNvGrpSpPr/>
          <p:nvPr/>
        </p:nvGrpSpPr>
        <p:grpSpPr>
          <a:xfrm rot="13263205">
            <a:off x="869792" y="1512356"/>
            <a:ext cx="144600" cy="160532"/>
            <a:chOff x="3059832" y="368712"/>
            <a:chExt cx="468000" cy="46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E969398-DBFB-6B50-C12E-E1413DA4994E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DD79B77A-ED0A-1EB8-404C-83E0C214FB9B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88C021-1485-9C17-2624-D0266CFA0398}"/>
              </a:ext>
            </a:extLst>
          </p:cNvPr>
          <p:cNvGrpSpPr/>
          <p:nvPr/>
        </p:nvGrpSpPr>
        <p:grpSpPr>
          <a:xfrm rot="13263205">
            <a:off x="869792" y="1836740"/>
            <a:ext cx="144600" cy="160532"/>
            <a:chOff x="3059832" y="368712"/>
            <a:chExt cx="468000" cy="46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0AC1C08-8585-ABAF-3B76-CFAC8DBE8179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L 도형 11">
              <a:extLst>
                <a:ext uri="{FF2B5EF4-FFF2-40B4-BE49-F238E27FC236}">
                  <a16:creationId xmlns:a16="http://schemas.microsoft.com/office/drawing/2014/main" id="{B12E7BC0-E502-2E63-2D91-75DC7D8A8133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67D87B-C176-A893-D0A7-C43FD94F28E7}"/>
              </a:ext>
            </a:extLst>
          </p:cNvPr>
          <p:cNvGrpSpPr/>
          <p:nvPr/>
        </p:nvGrpSpPr>
        <p:grpSpPr>
          <a:xfrm rot="13263205">
            <a:off x="869792" y="2455603"/>
            <a:ext cx="144600" cy="160532"/>
            <a:chOff x="3059832" y="368712"/>
            <a:chExt cx="468000" cy="46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A17D7-E768-8888-DF6F-54122D9F24C5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L 도형 14">
              <a:extLst>
                <a:ext uri="{FF2B5EF4-FFF2-40B4-BE49-F238E27FC236}">
                  <a16:creationId xmlns:a16="http://schemas.microsoft.com/office/drawing/2014/main" id="{56A292E2-D93C-C44D-9525-D99BF0C3AA99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493391-0816-0C59-F58C-4E9FCDC57CA5}"/>
              </a:ext>
            </a:extLst>
          </p:cNvPr>
          <p:cNvGrpSpPr/>
          <p:nvPr/>
        </p:nvGrpSpPr>
        <p:grpSpPr>
          <a:xfrm rot="13263205">
            <a:off x="869792" y="3127085"/>
            <a:ext cx="144600" cy="160532"/>
            <a:chOff x="3059832" y="368712"/>
            <a:chExt cx="468000" cy="468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6FF660-5D83-7099-4801-E97D2B29DD3E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98735DA4-DBEB-087E-D032-D0D8F7B50931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731911D-4468-52CB-8BF6-F7C24C445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4" t="26727" r="32551" b="39067"/>
          <a:stretch/>
        </p:blipFill>
        <p:spPr>
          <a:xfrm>
            <a:off x="1763688" y="3501008"/>
            <a:ext cx="5040560" cy="26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8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749" y="572441"/>
            <a:ext cx="8543427" cy="2280495"/>
          </a:xfrm>
        </p:spPr>
        <p:txBody>
          <a:bodyPr/>
          <a:lstStyle/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     One</a:t>
            </a:r>
            <a:r>
              <a:rPr lang="ko-KR" altLang="en-US" sz="2100" dirty="0"/>
              <a:t> </a:t>
            </a:r>
            <a:r>
              <a:rPr lang="en-US" altLang="ko-KR" sz="2100" dirty="0"/>
              <a:t>vs</a:t>
            </a:r>
            <a:r>
              <a:rPr lang="ko-KR" altLang="en-US" sz="2100" dirty="0"/>
              <a:t> </a:t>
            </a:r>
            <a:r>
              <a:rPr lang="en-US" altLang="ko-KR" sz="2100" dirty="0"/>
              <a:t>Rest</a:t>
            </a:r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한 번에 한 클래스와 다른 모든 클래스를 구분하는 이진 분류 방법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다중 클래스 문제를 다수의 이진 분류 문제로 변환하여 해결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하나의 클래스를 </a:t>
            </a:r>
            <a:r>
              <a:rPr lang="en-US" altLang="ko-KR" sz="1800" dirty="0"/>
              <a:t>1</a:t>
            </a:r>
            <a:r>
              <a:rPr lang="ko-KR" altLang="en-US" sz="1800" dirty="0"/>
              <a:t>로</a:t>
            </a:r>
            <a:r>
              <a:rPr lang="en-US" altLang="ko-KR" sz="1800" dirty="0"/>
              <a:t>, </a:t>
            </a:r>
            <a:r>
              <a:rPr lang="ko-KR" altLang="en-US" sz="1800" dirty="0"/>
              <a:t>나머지 클래스들을 </a:t>
            </a:r>
            <a:r>
              <a:rPr lang="en-US" altLang="ko-KR" sz="1800" dirty="0"/>
              <a:t>0</a:t>
            </a:r>
            <a:r>
              <a:rPr lang="ko-KR" altLang="en-US" sz="1800" dirty="0"/>
              <a:t>으로 학습</a:t>
            </a:r>
            <a:endParaRPr lang="en-US" altLang="ko-KR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6FEC5-4822-5869-4E04-06BCCC3D793C}"/>
              </a:ext>
            </a:extLst>
          </p:cNvPr>
          <p:cNvGrpSpPr/>
          <p:nvPr/>
        </p:nvGrpSpPr>
        <p:grpSpPr>
          <a:xfrm>
            <a:off x="623269" y="1139548"/>
            <a:ext cx="144600" cy="160532"/>
            <a:chOff x="3886857" y="468414"/>
            <a:chExt cx="144600" cy="1605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87E8C1C-84C1-59CF-E695-4096D486568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2A1F8AAF-6157-3ED9-1240-3FE60920CED6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1BE71A-6EFC-0A85-9502-2B0FEDF927B0}"/>
              </a:ext>
            </a:extLst>
          </p:cNvPr>
          <p:cNvGrpSpPr/>
          <p:nvPr/>
        </p:nvGrpSpPr>
        <p:grpSpPr>
          <a:xfrm rot="13263205">
            <a:off x="869792" y="1499548"/>
            <a:ext cx="144600" cy="160532"/>
            <a:chOff x="3059832" y="368712"/>
            <a:chExt cx="468000" cy="46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E969398-DBFB-6B50-C12E-E1413DA4994E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DD79B77A-ED0A-1EB8-404C-83E0C214FB9B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88C021-1485-9C17-2624-D0266CFA0398}"/>
              </a:ext>
            </a:extLst>
          </p:cNvPr>
          <p:cNvGrpSpPr/>
          <p:nvPr/>
        </p:nvGrpSpPr>
        <p:grpSpPr>
          <a:xfrm rot="13263205">
            <a:off x="869792" y="1823548"/>
            <a:ext cx="144600" cy="160532"/>
            <a:chOff x="3059832" y="368712"/>
            <a:chExt cx="468000" cy="46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0AC1C08-8585-ABAF-3B76-CFAC8DBE8179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L 도형 11">
              <a:extLst>
                <a:ext uri="{FF2B5EF4-FFF2-40B4-BE49-F238E27FC236}">
                  <a16:creationId xmlns:a16="http://schemas.microsoft.com/office/drawing/2014/main" id="{B12E7BC0-E502-2E63-2D91-75DC7D8A8133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114994A-B053-AA2C-E283-F15DE9988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7" t="42979" r="48820" b="50120"/>
          <a:stretch/>
        </p:blipFill>
        <p:spPr>
          <a:xfrm>
            <a:off x="1259632" y="2708920"/>
            <a:ext cx="2745596" cy="7118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3DC9DD3-93F0-7F7C-12C7-0903A51FA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76" t="49965" r="30313" b="26270"/>
          <a:stretch/>
        </p:blipFill>
        <p:spPr>
          <a:xfrm>
            <a:off x="3923928" y="3380580"/>
            <a:ext cx="4032448" cy="25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5077" y="620861"/>
            <a:ext cx="8543427" cy="5256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     </a:t>
            </a:r>
            <a:r>
              <a:rPr lang="ko-KR" altLang="en-US" sz="2100" dirty="0"/>
              <a:t>평가 방법</a:t>
            </a:r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en-US" altLang="ko-KR" sz="2000" dirty="0"/>
              <a:t>Accuracy</a:t>
            </a:r>
          </a:p>
          <a:p>
            <a:pPr marL="0" indent="0"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정확도는 전체 예측 중 올바르게 예측한 비율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       Hamming Loss: Hamming Loss</a:t>
            </a:r>
          </a:p>
          <a:p>
            <a:pPr marL="0" indent="0">
              <a:buNone/>
            </a:pPr>
            <a:r>
              <a:rPr lang="ko-KR" altLang="en-US" sz="1800" dirty="0"/>
              <a:t>        예측과 실제 값 사이의 일치하지 않는 비트의 평균 비율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    다중 출력 문제에서 각 출력 변수에 대한 오차를 고려함</a:t>
            </a:r>
            <a:br>
              <a:rPr lang="en-US" altLang="ko-KR" sz="1800" dirty="0"/>
            </a:br>
            <a:r>
              <a:rPr lang="en-US" altLang="ko-KR" sz="1800" dirty="0"/>
              <a:t>        Hamming Loss</a:t>
            </a:r>
            <a:r>
              <a:rPr lang="ko-KR" altLang="en-US" sz="1800" dirty="0"/>
              <a:t>가 작을수록 좋은 성능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       F1-Score</a:t>
            </a:r>
          </a:p>
          <a:p>
            <a:pPr marL="0" indent="0">
              <a:buNone/>
            </a:pPr>
            <a:r>
              <a:rPr lang="ko-KR" altLang="en-US" sz="1800" dirty="0"/>
              <a:t>        정밀도</a:t>
            </a:r>
            <a:r>
              <a:rPr lang="en-US" altLang="ko-KR" sz="1800" dirty="0"/>
              <a:t>(Precision)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재현율</a:t>
            </a:r>
            <a:r>
              <a:rPr lang="en-US" altLang="ko-KR" sz="1800" dirty="0"/>
              <a:t>(Recall)</a:t>
            </a:r>
            <a:r>
              <a:rPr lang="ko-KR" altLang="en-US" sz="1800" dirty="0"/>
              <a:t>의 조화 평균으로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    다중 출력 문제에서 각 출력 변수에 대해 </a:t>
            </a:r>
            <a:r>
              <a:rPr lang="en-US" altLang="ko-KR" sz="1800" dirty="0"/>
              <a:t>F1-Score</a:t>
            </a:r>
            <a:r>
              <a:rPr lang="ko-KR" altLang="en-US" sz="1800" dirty="0"/>
              <a:t>를 계산하고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        </a:t>
            </a:r>
            <a:r>
              <a:rPr lang="ko-KR" altLang="en-US" sz="1800" dirty="0"/>
              <a:t>평균으로 계산하여 전체적인 성능을 평가</a:t>
            </a:r>
            <a:endParaRPr lang="en-US" altLang="ko-KR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C6FEC5-4822-5869-4E04-06BCCC3D793C}"/>
              </a:ext>
            </a:extLst>
          </p:cNvPr>
          <p:cNvGrpSpPr/>
          <p:nvPr/>
        </p:nvGrpSpPr>
        <p:grpSpPr>
          <a:xfrm>
            <a:off x="816597" y="1169968"/>
            <a:ext cx="144600" cy="160532"/>
            <a:chOff x="3886857" y="468414"/>
            <a:chExt cx="144600" cy="1605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87E8C1C-84C1-59CF-E695-4096D486568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2A1F8AAF-6157-3ED9-1240-3FE60920CED6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1BE71A-6EFC-0A85-9502-2B0FEDF927B0}"/>
              </a:ext>
            </a:extLst>
          </p:cNvPr>
          <p:cNvGrpSpPr/>
          <p:nvPr/>
        </p:nvGrpSpPr>
        <p:grpSpPr>
          <a:xfrm rot="13263205">
            <a:off x="1063120" y="1584364"/>
            <a:ext cx="144600" cy="160532"/>
            <a:chOff x="3059832" y="368712"/>
            <a:chExt cx="468000" cy="46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E969398-DBFB-6B50-C12E-E1413DA4994E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DD79B77A-ED0A-1EB8-404C-83E0C214FB9B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E7BADC-D284-03C7-E563-5DA3D0D606D8}"/>
              </a:ext>
            </a:extLst>
          </p:cNvPr>
          <p:cNvGrpSpPr/>
          <p:nvPr/>
        </p:nvGrpSpPr>
        <p:grpSpPr>
          <a:xfrm rot="13263205">
            <a:off x="1063118" y="2699968"/>
            <a:ext cx="144600" cy="160532"/>
            <a:chOff x="3059832" y="368712"/>
            <a:chExt cx="468000" cy="468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CD5783D-51A0-9AAD-E75C-376ED8B1EA6D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>
              <a:extLst>
                <a:ext uri="{FF2B5EF4-FFF2-40B4-BE49-F238E27FC236}">
                  <a16:creationId xmlns:a16="http://schemas.microsoft.com/office/drawing/2014/main" id="{0E9A8A78-4E91-4DB5-A047-5C64B253E058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88CA9A7-6A55-2BB2-8993-26959F876989}"/>
              </a:ext>
            </a:extLst>
          </p:cNvPr>
          <p:cNvGrpSpPr/>
          <p:nvPr/>
        </p:nvGrpSpPr>
        <p:grpSpPr>
          <a:xfrm rot="13263205">
            <a:off x="1063118" y="4429028"/>
            <a:ext cx="144600" cy="160532"/>
            <a:chOff x="3059832" y="368712"/>
            <a:chExt cx="468000" cy="468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3C6CD38-063C-CE47-CE53-5B2A99D71097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L 도형 23">
              <a:extLst>
                <a:ext uri="{FF2B5EF4-FFF2-40B4-BE49-F238E27FC236}">
                  <a16:creationId xmlns:a16="http://schemas.microsoft.com/office/drawing/2014/main" id="{F1052968-3555-FF0C-25D4-0CD85C09944E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16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Stable diffusion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220D32-55EF-4734-6913-BE9778FC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3" y="1916832"/>
            <a:ext cx="7766977" cy="38531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652F13E-F4DD-73CD-4C76-AACAABFA453D}"/>
              </a:ext>
            </a:extLst>
          </p:cNvPr>
          <p:cNvGrpSpPr/>
          <p:nvPr/>
        </p:nvGrpSpPr>
        <p:grpSpPr>
          <a:xfrm>
            <a:off x="467544" y="1268760"/>
            <a:ext cx="144600" cy="160532"/>
            <a:chOff x="3886857" y="468414"/>
            <a:chExt cx="144600" cy="1605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C7C2DC3-BABB-0544-17B7-2B9250B4F7B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>
              <a:extLst>
                <a:ext uri="{FF2B5EF4-FFF2-40B4-BE49-F238E27FC236}">
                  <a16:creationId xmlns:a16="http://schemas.microsoft.com/office/drawing/2014/main" id="{24F9129B-6434-3F7B-05AC-342D50AC63D0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66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637" y="1052736"/>
            <a:ext cx="8356076" cy="4895850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서론</a:t>
            </a:r>
            <a:endParaRPr lang="en-US" altLang="ko-KR" dirty="0"/>
          </a:p>
          <a:p>
            <a:pPr marL="363538" lvl="1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배경</a:t>
            </a:r>
            <a:endParaRPr lang="en-US" altLang="ko-KR" dirty="0"/>
          </a:p>
          <a:p>
            <a:pPr marL="36353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1.2 </a:t>
            </a:r>
            <a:r>
              <a:rPr lang="ko-KR" altLang="en-US" dirty="0">
                <a:solidFill>
                  <a:srgbClr val="FF0000"/>
                </a:solidFill>
              </a:rPr>
              <a:t>프로젝트 내용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본론</a:t>
            </a:r>
            <a:endParaRPr lang="en-US" altLang="ko-KR" dirty="0"/>
          </a:p>
          <a:p>
            <a:pPr marL="36353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2.1 </a:t>
            </a:r>
            <a:r>
              <a:rPr lang="ko-KR" altLang="en-US" dirty="0">
                <a:solidFill>
                  <a:srgbClr val="FF0000"/>
                </a:solidFill>
              </a:rPr>
              <a:t>시스템</a:t>
            </a:r>
            <a:r>
              <a:rPr lang="en-US" altLang="ko-KR" dirty="0">
                <a:solidFill>
                  <a:srgbClr val="FF0000"/>
                </a:solidFill>
              </a:rPr>
              <a:t>/GUI </a:t>
            </a:r>
            <a:r>
              <a:rPr lang="ko-KR" altLang="en-US" dirty="0">
                <a:solidFill>
                  <a:srgbClr val="FF0000"/>
                </a:solidFill>
              </a:rPr>
              <a:t>구성</a:t>
            </a:r>
            <a:endParaRPr lang="en-US" altLang="ko-KR" dirty="0">
              <a:solidFill>
                <a:srgbClr val="FF0000"/>
              </a:solidFill>
            </a:endParaRPr>
          </a:p>
          <a:p>
            <a:pPr marL="36353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2.2 </a:t>
            </a:r>
            <a:r>
              <a:rPr lang="ko-KR" altLang="en-US" dirty="0">
                <a:solidFill>
                  <a:srgbClr val="FF0000"/>
                </a:solidFill>
              </a:rPr>
              <a:t>사용 사례</a:t>
            </a:r>
            <a:endParaRPr lang="en-US" altLang="ko-KR" dirty="0">
              <a:solidFill>
                <a:srgbClr val="FF0000"/>
              </a:solidFill>
            </a:endParaRPr>
          </a:p>
          <a:p>
            <a:pPr marL="363538" lvl="1" indent="0">
              <a:buNone/>
            </a:pPr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  <a:endParaRPr lang="en-US" altLang="ko-KR" dirty="0"/>
          </a:p>
          <a:p>
            <a:pPr marL="36353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2.4 </a:t>
            </a:r>
            <a:r>
              <a:rPr lang="ko-KR" altLang="en-US" dirty="0">
                <a:solidFill>
                  <a:srgbClr val="FF0000"/>
                </a:solidFill>
              </a:rPr>
              <a:t>핵심 연구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개발 과제</a:t>
            </a:r>
            <a:endParaRPr lang="en-US" altLang="ko-KR" dirty="0">
              <a:solidFill>
                <a:srgbClr val="FF0000"/>
              </a:solidFill>
            </a:endParaRPr>
          </a:p>
          <a:p>
            <a:pPr marL="363538" lvl="1" indent="0">
              <a:buNone/>
            </a:pPr>
            <a:r>
              <a:rPr lang="en-US" altLang="ko-KR" dirty="0"/>
              <a:t>2.5 </a:t>
            </a:r>
            <a:r>
              <a:rPr lang="ko-KR" altLang="en-US" dirty="0"/>
              <a:t>업무 분담</a:t>
            </a:r>
            <a:r>
              <a:rPr lang="en-US" altLang="ko-KR" dirty="0"/>
              <a:t>/</a:t>
            </a:r>
            <a:r>
              <a:rPr lang="ko-KR" altLang="en-US" dirty="0"/>
              <a:t>주차 일정 계획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결론</a:t>
            </a:r>
            <a:endParaRPr lang="en-US" altLang="ko-KR" dirty="0"/>
          </a:p>
          <a:p>
            <a:pPr marL="36353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3.1 </a:t>
            </a:r>
            <a:r>
              <a:rPr lang="ko-KR" altLang="en-US" dirty="0">
                <a:solidFill>
                  <a:srgbClr val="FF0000"/>
                </a:solidFill>
              </a:rPr>
              <a:t>달성 목표 및 성과</a:t>
            </a:r>
            <a:endParaRPr lang="en-US" altLang="ko-KR" dirty="0">
              <a:solidFill>
                <a:srgbClr val="FF0000"/>
              </a:solidFill>
            </a:endParaRPr>
          </a:p>
          <a:p>
            <a:pPr marL="363538" lvl="1" indent="0">
              <a:buNone/>
            </a:pPr>
            <a:r>
              <a:rPr lang="en-US" altLang="ko-KR" dirty="0"/>
              <a:t>3.2 </a:t>
            </a:r>
            <a:r>
              <a:rPr lang="ko-KR" altLang="en-US" dirty="0"/>
              <a:t>프로젝트의 의의</a:t>
            </a:r>
          </a:p>
        </p:txBody>
      </p:sp>
    </p:spTree>
    <p:extLst>
      <p:ext uri="{BB962C8B-B14F-4D97-AF65-F5344CB8AC3E}">
        <p14:creationId xmlns:p14="http://schemas.microsoft.com/office/powerpoint/2010/main" val="1513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637" y="1124744"/>
            <a:ext cx="8356076" cy="48966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Plug-and-play diffusion Features for Text-Driven Image-to-Image Translation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8A528-135D-5A9C-C0C2-F706160B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0" y="2276872"/>
            <a:ext cx="8202710" cy="30963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9D108A-1656-EB13-DE7D-4831C23991A3}"/>
              </a:ext>
            </a:extLst>
          </p:cNvPr>
          <p:cNvGrpSpPr/>
          <p:nvPr/>
        </p:nvGrpSpPr>
        <p:grpSpPr>
          <a:xfrm>
            <a:off x="467544" y="1268760"/>
            <a:ext cx="144600" cy="160532"/>
            <a:chOff x="3886857" y="468414"/>
            <a:chExt cx="144600" cy="1605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F9D316A-3BE4-FA91-AA85-E6E9A073FE60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>
              <a:extLst>
                <a:ext uri="{FF2B5EF4-FFF2-40B4-BE49-F238E27FC236}">
                  <a16:creationId xmlns:a16="http://schemas.microsoft.com/office/drawing/2014/main" id="{D94F7BE0-029A-A2A9-B72B-E682CC62F5BF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60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637" y="1124744"/>
            <a:ext cx="8356076" cy="48966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Plug-and-play diffusion Features for Text-Driven Image-to-Image Translation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738E6-E1AB-31C1-E92E-B0BABB5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7" y="2420888"/>
            <a:ext cx="8356076" cy="281024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E88ED83-1A5F-5435-2FE3-9E643D80CDFA}"/>
              </a:ext>
            </a:extLst>
          </p:cNvPr>
          <p:cNvGrpSpPr/>
          <p:nvPr/>
        </p:nvGrpSpPr>
        <p:grpSpPr>
          <a:xfrm>
            <a:off x="467544" y="1268760"/>
            <a:ext cx="144600" cy="160532"/>
            <a:chOff x="3886857" y="468414"/>
            <a:chExt cx="144600" cy="1605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CA1B338-C406-BE90-A5F2-0608F00C0495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>
              <a:extLst>
                <a:ext uri="{FF2B5EF4-FFF2-40B4-BE49-F238E27FC236}">
                  <a16:creationId xmlns:a16="http://schemas.microsoft.com/office/drawing/2014/main" id="{60799617-6357-3B16-251F-431649A603DA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8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356076" cy="4895850"/>
          </a:xfrm>
        </p:spPr>
        <p:txBody>
          <a:bodyPr/>
          <a:lstStyle/>
          <a:p>
            <a:r>
              <a:rPr lang="ko-KR" altLang="en-US" dirty="0"/>
              <a:t>데이터 수집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음원 데이터를 수집하기 위해서 </a:t>
            </a:r>
            <a:r>
              <a:rPr lang="en-US" altLang="ko-KR" dirty="0"/>
              <a:t>Bernd Krueger</a:t>
            </a:r>
            <a:r>
              <a:rPr lang="ko-KR" altLang="en-US" dirty="0"/>
              <a:t>의 </a:t>
            </a:r>
            <a:r>
              <a:rPr lang="en-US" altLang="ko-KR" dirty="0"/>
              <a:t>http://www.piano-midi.de/ </a:t>
            </a:r>
            <a:r>
              <a:rPr lang="ko-KR" altLang="en-US" dirty="0"/>
              <a:t>사이트 를 활용함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5DC03D-DADD-27B5-989F-38EB0CDC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9" y="3068959"/>
            <a:ext cx="5186587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D7ADA2-B88A-34A9-6EDA-B6FF6889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13" y="2330064"/>
            <a:ext cx="3238267" cy="2539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34AFB6-FFBA-FC6A-F65D-D18A0FB0F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741"/>
          <a:stretch/>
        </p:blipFill>
        <p:spPr>
          <a:xfrm>
            <a:off x="5578538" y="5077998"/>
            <a:ext cx="2376264" cy="13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2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음원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81A85E-9D35-9C41-873C-E00BEFEF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26"/>
          <a:stretch/>
        </p:blipFill>
        <p:spPr>
          <a:xfrm>
            <a:off x="395536" y="1881275"/>
            <a:ext cx="4290967" cy="33843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0C27FC-7979-B44B-7693-0FD5CC131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42"/>
          <a:stretch/>
        </p:blipFill>
        <p:spPr>
          <a:xfrm>
            <a:off x="4780775" y="1881275"/>
            <a:ext cx="411170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1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 사전 형성</a:t>
            </a:r>
            <a:r>
              <a:rPr lang="en-US" altLang="ko-KR" dirty="0"/>
              <a:t>, </a:t>
            </a:r>
            <a:r>
              <a:rPr lang="ko-KR" altLang="en-US" dirty="0"/>
              <a:t>입력 형식으로 변환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A49C2F-1645-AF8A-C437-E9CA16A6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81" b="18361"/>
          <a:stretch/>
        </p:blipFill>
        <p:spPr>
          <a:xfrm>
            <a:off x="392637" y="1889525"/>
            <a:ext cx="4531254" cy="3451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CE3DFD-DE14-ADB0-578D-B2300E97A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20" r="5751" b="22720"/>
          <a:stretch/>
        </p:blipFill>
        <p:spPr>
          <a:xfrm>
            <a:off x="4952121" y="1889525"/>
            <a:ext cx="3580319" cy="34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5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640960" cy="4895850"/>
          </a:xfrm>
        </p:spPr>
        <p:txBody>
          <a:bodyPr/>
          <a:lstStyle/>
          <a:p>
            <a:r>
              <a:rPr lang="ko-KR" altLang="en-US" dirty="0" err="1"/>
              <a:t>전처리</a:t>
            </a:r>
            <a:r>
              <a:rPr lang="en-US" altLang="ko-KR" dirty="0"/>
              <a:t>(MFCC</a:t>
            </a:r>
            <a:r>
              <a:rPr lang="ko-KR" altLang="en-US" dirty="0"/>
              <a:t>변환</a:t>
            </a:r>
            <a:r>
              <a:rPr lang="en-US" altLang="ko-KR" dirty="0"/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음원 데이터를 전처리하기 위해서 </a:t>
            </a:r>
            <a:r>
              <a:rPr lang="en-US" altLang="ko-KR" dirty="0" err="1"/>
              <a:t>librosa</a:t>
            </a:r>
            <a:r>
              <a:rPr lang="en-US" altLang="ko-KR" dirty="0"/>
              <a:t> </a:t>
            </a:r>
            <a:r>
              <a:rPr lang="ko-KR" altLang="en-US" dirty="0"/>
              <a:t>라이브러리를 통해서 처리</a:t>
            </a:r>
            <a:endParaRPr lang="en-US" altLang="ko-KR" dirty="0"/>
          </a:p>
          <a:p>
            <a:pPr lvl="1"/>
            <a:r>
              <a:rPr lang="ko-KR" altLang="en-US" dirty="0"/>
              <a:t>전체 음원의 길이가 일정하지 않는 문제를 </a:t>
            </a:r>
            <a:r>
              <a:rPr lang="en-US" altLang="ko-KR" dirty="0"/>
              <a:t>zero-padding</a:t>
            </a:r>
            <a:r>
              <a:rPr lang="ko-KR" altLang="en-US" dirty="0"/>
              <a:t>으로 처리</a:t>
            </a:r>
            <a:endParaRPr lang="en-US" altLang="ko-KR" dirty="0"/>
          </a:p>
          <a:p>
            <a:pPr lvl="1"/>
            <a:r>
              <a:rPr lang="ko-KR" altLang="en-US" dirty="0"/>
              <a:t>전체 음원 데이터 </a:t>
            </a:r>
            <a:r>
              <a:rPr lang="en-US" altLang="ko-KR" dirty="0"/>
              <a:t>2GB</a:t>
            </a:r>
            <a:r>
              <a:rPr lang="ko-KR" altLang="en-US" dirty="0"/>
              <a:t>를 </a:t>
            </a:r>
            <a:r>
              <a:rPr lang="en-US" altLang="ko-KR" dirty="0" err="1"/>
              <a:t>numpy</a:t>
            </a:r>
            <a:r>
              <a:rPr lang="ko-KR" altLang="en-US" dirty="0"/>
              <a:t>로 </a:t>
            </a:r>
            <a:r>
              <a:rPr lang="ko-KR" altLang="en-US" dirty="0" err="1"/>
              <a:t>변환시</a:t>
            </a:r>
            <a:r>
              <a:rPr lang="ko-KR" altLang="en-US" dirty="0"/>
              <a:t> </a:t>
            </a:r>
            <a:r>
              <a:rPr lang="en-US" altLang="ko-KR" dirty="0"/>
              <a:t>20GB</a:t>
            </a:r>
            <a:r>
              <a:rPr lang="ko-KR" altLang="en-US" dirty="0"/>
              <a:t>정도의 데이터를 </a:t>
            </a:r>
            <a:r>
              <a:rPr lang="en-US" altLang="ko-KR" dirty="0"/>
              <a:t>MFCC </a:t>
            </a:r>
            <a:r>
              <a:rPr lang="ko-KR" altLang="en-US" dirty="0"/>
              <a:t>변환을 통하여 </a:t>
            </a:r>
            <a:r>
              <a:rPr lang="en-US" altLang="ko-KR" dirty="0"/>
              <a:t>256MB</a:t>
            </a:r>
            <a:r>
              <a:rPr lang="ko-KR" altLang="en-US" dirty="0"/>
              <a:t>로 용량 축소</a:t>
            </a:r>
            <a:endParaRPr lang="en-US" altLang="ko-KR" dirty="0"/>
          </a:p>
          <a:p>
            <a:pPr lvl="1"/>
            <a:r>
              <a:rPr lang="ko-KR" altLang="en-US" dirty="0"/>
              <a:t>변환 과정에서 메모리 초과를 분할로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50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356076" cy="5040560"/>
          </a:xfrm>
        </p:spPr>
        <p:txBody>
          <a:bodyPr/>
          <a:lstStyle/>
          <a:p>
            <a:r>
              <a:rPr lang="ko-KR" altLang="en-US" dirty="0"/>
              <a:t>모델 학습</a:t>
            </a:r>
            <a:endParaRPr lang="en-US" altLang="ko-KR" dirty="0"/>
          </a:p>
          <a:p>
            <a:pPr lvl="1"/>
            <a:r>
              <a:rPr lang="en-US" altLang="ko-KR" dirty="0" err="1"/>
              <a:t>MultiOutputClassifier</a:t>
            </a:r>
            <a:r>
              <a:rPr lang="en-US" altLang="ko-KR" dirty="0"/>
              <a:t> </a:t>
            </a:r>
            <a:r>
              <a:rPr lang="ko-KR" altLang="en-US" dirty="0"/>
              <a:t>알고리즘으로 학습 시</a:t>
            </a:r>
            <a:br>
              <a:rPr lang="en-US" altLang="ko-KR" dirty="0"/>
            </a:br>
            <a:r>
              <a:rPr lang="ko-KR" altLang="en-US" dirty="0"/>
              <a:t>메모리 초과로 학습이 진행되지 않는 문제가 발생</a:t>
            </a:r>
            <a:endParaRPr lang="en-US" altLang="ko-KR" dirty="0"/>
          </a:p>
          <a:p>
            <a:pPr lvl="1"/>
            <a:r>
              <a:rPr lang="en-US" altLang="ko-KR" dirty="0"/>
              <a:t>One vs All </a:t>
            </a:r>
            <a:r>
              <a:rPr lang="ko-KR" altLang="en-US" dirty="0"/>
              <a:t>개념으로 접근하여 여러 개의 이진 분류 문제로 접근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모델로 학습 진행</a:t>
            </a:r>
            <a:endParaRPr lang="en-US" altLang="ko-KR" dirty="0"/>
          </a:p>
          <a:p>
            <a:pPr lvl="1"/>
            <a:r>
              <a:rPr lang="ko-KR" altLang="en-US" dirty="0"/>
              <a:t>다중 출력 문제의 데이터로 인해 </a:t>
            </a:r>
            <a:r>
              <a:rPr lang="en-US" altLang="ko-KR" dirty="0"/>
              <a:t>0</a:t>
            </a:r>
            <a:r>
              <a:rPr lang="ko-KR" altLang="en-US" dirty="0"/>
              <a:t>보다 </a:t>
            </a:r>
            <a:r>
              <a:rPr lang="en-US" altLang="ko-KR" dirty="0"/>
              <a:t>1</a:t>
            </a:r>
            <a:r>
              <a:rPr lang="ko-KR" altLang="en-US" dirty="0"/>
              <a:t>이 많아서</a:t>
            </a:r>
            <a:br>
              <a:rPr lang="en-US" altLang="ko-KR" dirty="0"/>
            </a:br>
            <a:r>
              <a:rPr lang="ko-KR" altLang="en-US" dirty="0"/>
              <a:t>대부분 </a:t>
            </a:r>
            <a:r>
              <a:rPr lang="en-US" altLang="ko-KR" dirty="0"/>
              <a:t>0</a:t>
            </a:r>
            <a:r>
              <a:rPr lang="ko-KR" altLang="en-US" dirty="0"/>
              <a:t>으로 판별하는 문제를 해결하기 위해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인 데이터에 가중치를 더 많이 부여하여 처리함</a:t>
            </a:r>
            <a:endParaRPr lang="en-US" altLang="ko-KR" dirty="0"/>
          </a:p>
          <a:p>
            <a:pPr lvl="1"/>
            <a:r>
              <a:rPr lang="ko-KR" altLang="en-US" dirty="0"/>
              <a:t>모델의 평가지표를 </a:t>
            </a:r>
            <a:r>
              <a:rPr lang="en-US" altLang="ko-KR" dirty="0" err="1"/>
              <a:t>accurac</a:t>
            </a:r>
            <a:r>
              <a:rPr lang="ko-KR" altLang="en-US" dirty="0"/>
              <a:t>뿐만 아니라 혼동행렬</a:t>
            </a:r>
            <a:r>
              <a:rPr lang="en-US" altLang="ko-KR" dirty="0"/>
              <a:t>, F1-score</a:t>
            </a:r>
            <a:r>
              <a:rPr lang="ko-KR" altLang="en-US" dirty="0"/>
              <a:t>로 분석</a:t>
            </a:r>
            <a:endParaRPr lang="en-US" altLang="ko-KR" dirty="0"/>
          </a:p>
          <a:p>
            <a:pPr lvl="1"/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평가를 위해서 데이터를 </a:t>
            </a:r>
            <a:r>
              <a:rPr lang="en-US" altLang="ko-KR" dirty="0"/>
              <a:t>9:1</a:t>
            </a:r>
            <a:r>
              <a:rPr lang="ko-KR" altLang="en-US" dirty="0"/>
              <a:t>로 나눴을 때 평가에서 </a:t>
            </a:r>
            <a:r>
              <a:rPr lang="en-US" altLang="ko-KR" dirty="0"/>
              <a:t>1</a:t>
            </a:r>
            <a:r>
              <a:rPr lang="ko-KR" altLang="en-US" dirty="0"/>
              <a:t>이</a:t>
            </a:r>
            <a:br>
              <a:rPr lang="en-US" altLang="ko-KR" dirty="0"/>
            </a:br>
            <a:r>
              <a:rPr lang="ko-KR" altLang="en-US" dirty="0"/>
              <a:t>매우 적게 나와서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나오는 문제가 발생</a:t>
            </a:r>
            <a:endParaRPr lang="en-US" altLang="ko-KR" dirty="0"/>
          </a:p>
          <a:p>
            <a:pPr lvl="1"/>
            <a:r>
              <a:rPr lang="ko-KR" altLang="en-US" dirty="0"/>
              <a:t>모델의 가능성을 보는 것이 목적이기 때문에</a:t>
            </a:r>
            <a:br>
              <a:rPr lang="en-US" altLang="ko-KR" dirty="0"/>
            </a:br>
            <a:r>
              <a:rPr lang="ko-KR" altLang="en-US" dirty="0"/>
              <a:t>사전에 생성한 분위기 사전에서 빈도수가 높은 것을 위주로 처리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65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498518" cy="4895850"/>
          </a:xfrm>
        </p:spPr>
        <p:txBody>
          <a:bodyPr/>
          <a:lstStyle/>
          <a:p>
            <a:r>
              <a:rPr lang="en-US" altLang="ko-KR" dirty="0"/>
              <a:t>Plug-and-play</a:t>
            </a:r>
          </a:p>
          <a:p>
            <a:pPr lvl="1"/>
            <a:r>
              <a:rPr lang="en-US" altLang="ko-KR" dirty="0"/>
              <a:t>Plug-and-play</a:t>
            </a:r>
            <a:r>
              <a:rPr lang="ko-KR" altLang="en-US" dirty="0"/>
              <a:t>를 활용하기 위해</a:t>
            </a:r>
            <a:br>
              <a:rPr lang="en-US" altLang="ko-KR" dirty="0"/>
            </a:br>
            <a:r>
              <a:rPr lang="en-US" altLang="ko-KR" dirty="0"/>
              <a:t>Stable diffusion </a:t>
            </a:r>
            <a:r>
              <a:rPr lang="ko-KR" altLang="en-US" dirty="0"/>
              <a:t>모델을 가져온 후 진행</a:t>
            </a:r>
            <a:endParaRPr lang="en-US" altLang="ko-KR" dirty="0"/>
          </a:p>
          <a:p>
            <a:pPr lvl="1"/>
            <a:r>
              <a:rPr lang="en-US" altLang="ko-KR" dirty="0" err="1"/>
              <a:t>pnp</a:t>
            </a:r>
            <a:r>
              <a:rPr lang="ko-KR" altLang="en-US" dirty="0"/>
              <a:t> 설정 후 </a:t>
            </a:r>
            <a:r>
              <a:rPr lang="en-US" altLang="ko-KR" dirty="0"/>
              <a:t>Feature</a:t>
            </a:r>
            <a:r>
              <a:rPr lang="ko-KR" altLang="en-US" dirty="0"/>
              <a:t>를 추출한 이후 추출된 값을 이용해</a:t>
            </a:r>
            <a:br>
              <a:rPr lang="en-US" altLang="ko-KR" dirty="0"/>
            </a:br>
            <a:r>
              <a:rPr lang="en-US" altLang="ko-KR" dirty="0" err="1"/>
              <a:t>pnp</a:t>
            </a:r>
            <a:r>
              <a:rPr lang="ko-KR" altLang="en-US" dirty="0"/>
              <a:t>를 실행하게 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D6E19-AD40-E021-EBD9-8555AE406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1"/>
          <a:stretch/>
        </p:blipFill>
        <p:spPr>
          <a:xfrm>
            <a:off x="1499056" y="3140968"/>
            <a:ext cx="614588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4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356076" cy="4895850"/>
          </a:xfrm>
        </p:spPr>
        <p:txBody>
          <a:bodyPr/>
          <a:lstStyle/>
          <a:p>
            <a:r>
              <a:rPr lang="en-US" altLang="ko-KR" dirty="0"/>
              <a:t>Plug-and-play</a:t>
            </a:r>
          </a:p>
          <a:p>
            <a:pPr lvl="1"/>
            <a:r>
              <a:rPr lang="ko-KR" altLang="en-US" dirty="0"/>
              <a:t>컴퓨팅 파워 이슈가 생김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209E09-FAE8-CC6E-F286-A4591FAB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5" y="2276872"/>
            <a:ext cx="8118990" cy="31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1124744"/>
            <a:ext cx="8356076" cy="4895850"/>
          </a:xfrm>
        </p:spPr>
        <p:txBody>
          <a:bodyPr/>
          <a:lstStyle/>
          <a:p>
            <a:r>
              <a:rPr lang="en-US" altLang="ko-KR" dirty="0"/>
              <a:t>Plug-and-play</a:t>
            </a:r>
          </a:p>
          <a:p>
            <a:pPr lvl="1"/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로 해결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D9AC59-1DDA-E4F9-C17C-76A5FAFAD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" t="3414" r="4110" b="5587"/>
          <a:stretch/>
        </p:blipFill>
        <p:spPr>
          <a:xfrm>
            <a:off x="573982" y="1988840"/>
            <a:ext cx="7996036" cy="42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서론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개발 배경</a:t>
            </a:r>
          </a:p>
          <a:p>
            <a:r>
              <a:rPr lang="en-US" altLang="ko-KR" dirty="0"/>
              <a:t>1.2 </a:t>
            </a:r>
            <a:r>
              <a:rPr lang="ko-KR" altLang="en-US" dirty="0"/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368030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업무 분담</a:t>
            </a:r>
            <a:r>
              <a:rPr lang="en-US" altLang="ko-KR" dirty="0"/>
              <a:t>/</a:t>
            </a:r>
            <a:r>
              <a:rPr lang="ko-KR" altLang="en-US" dirty="0"/>
              <a:t>일정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836712"/>
            <a:ext cx="8487562" cy="55086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300" dirty="0"/>
              <a:t>팀원들의 역할과</a:t>
            </a:r>
            <a:r>
              <a:rPr lang="en-US" altLang="ko-KR" sz="2300" dirty="0"/>
              <a:t> </a:t>
            </a:r>
            <a:r>
              <a:rPr lang="ko-KR" altLang="en-US" sz="2300" dirty="0"/>
              <a:t>업무 분담</a:t>
            </a:r>
            <a:endParaRPr lang="en-US" altLang="ko-KR" sz="2300" dirty="0"/>
          </a:p>
          <a:p>
            <a:pPr marL="0" indent="0">
              <a:buNone/>
            </a:pPr>
            <a:r>
              <a:rPr lang="ko-KR" altLang="en-US" dirty="0"/>
              <a:t>    김신영 </a:t>
            </a:r>
            <a:r>
              <a:rPr lang="en-US" altLang="ko-KR" dirty="0"/>
              <a:t>: stable diffusion </a:t>
            </a:r>
            <a:r>
              <a:rPr lang="ko-KR" altLang="en-US" dirty="0"/>
              <a:t>논문 리뷰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학습 메모리 문제 해결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</a:t>
            </a:r>
            <a:r>
              <a:rPr lang="ko-KR" altLang="en-US" dirty="0"/>
              <a:t>다중 레이블 알고리즘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김하영 </a:t>
            </a:r>
            <a:r>
              <a:rPr lang="en-US" altLang="ko-KR" dirty="0"/>
              <a:t>: DDPM/DDIM </a:t>
            </a:r>
            <a:r>
              <a:rPr lang="ko-KR" altLang="en-US" dirty="0"/>
              <a:t>논문 리뷰</a:t>
            </a:r>
            <a:r>
              <a:rPr lang="en-US" altLang="ko-KR" dirty="0"/>
              <a:t>, </a:t>
            </a:r>
            <a:r>
              <a:rPr lang="ko-KR" altLang="en-US" dirty="0"/>
              <a:t>음원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사전 연구 분석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</a:t>
            </a:r>
            <a:r>
              <a:rPr lang="ko-KR" altLang="en-US" dirty="0"/>
              <a:t>다중 레이블 알고리즘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ko-KR" altLang="en-US" dirty="0" err="1"/>
              <a:t>백진욱</a:t>
            </a:r>
            <a:r>
              <a:rPr lang="ko-KR" altLang="en-US" dirty="0"/>
              <a:t> </a:t>
            </a:r>
            <a:r>
              <a:rPr lang="en-US" altLang="ko-KR" dirty="0"/>
              <a:t>: Attention all you need </a:t>
            </a:r>
            <a:r>
              <a:rPr lang="ko-KR" altLang="en-US" dirty="0"/>
              <a:t>논문 리뷰</a:t>
            </a:r>
            <a:r>
              <a:rPr lang="en-US" altLang="ko-KR" dirty="0"/>
              <a:t>, </a:t>
            </a:r>
            <a:r>
              <a:rPr lang="ko-KR" altLang="en-US" dirty="0"/>
              <a:t>음원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모델 선정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</a:t>
            </a: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논문 기법 활용 </a:t>
            </a:r>
            <a:r>
              <a:rPr lang="en-US" altLang="ko-KR" dirty="0"/>
              <a:t>Stable Diffusion </a:t>
            </a:r>
            <a:r>
              <a:rPr lang="ko-KR" altLang="en-US" dirty="0"/>
              <a:t>기능 확장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300" dirty="0"/>
              <a:t>전체 일정 계획 소개</a:t>
            </a:r>
            <a:endParaRPr lang="en-US" altLang="ko-KR" sz="2300" dirty="0"/>
          </a:p>
          <a:p>
            <a:pPr marL="0" indent="0">
              <a:buNone/>
            </a:pPr>
            <a:r>
              <a:rPr lang="en-US" altLang="ko-KR" dirty="0"/>
              <a:t>      5.3</a:t>
            </a:r>
            <a:r>
              <a:rPr lang="ko-KR" altLang="en-US" dirty="0"/>
              <a:t> </a:t>
            </a:r>
            <a:r>
              <a:rPr lang="en-US" altLang="ko-KR" dirty="0"/>
              <a:t>stable diffusion</a:t>
            </a:r>
            <a:r>
              <a:rPr lang="ko-KR" altLang="en-US" dirty="0"/>
              <a:t>과 관련된 논문들 리뷰 후 주제 선정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5.10 </a:t>
            </a:r>
            <a:r>
              <a:rPr lang="ko-KR" altLang="en-US" dirty="0" err="1"/>
              <a:t>전처리</a:t>
            </a:r>
            <a:r>
              <a:rPr lang="ko-KR" altLang="en-US" dirty="0"/>
              <a:t> 방법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5.17 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extension</a:t>
            </a:r>
            <a:r>
              <a:rPr lang="ko-KR" altLang="en-US" dirty="0"/>
              <a:t>으로 분석 결과 연결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모델 학습 이슈 해결</a:t>
            </a:r>
            <a:r>
              <a:rPr lang="en-US" altLang="ko-KR" dirty="0"/>
              <a:t>, </a:t>
            </a:r>
            <a:r>
              <a:rPr lang="ko-KR" altLang="en-US" dirty="0"/>
              <a:t>사전 연구 조사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5.24 </a:t>
            </a:r>
            <a:r>
              <a:rPr lang="ko-KR" altLang="en-US" dirty="0"/>
              <a:t>다중 레이블 분류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실제 연결</a:t>
            </a:r>
            <a:r>
              <a:rPr lang="en-US" altLang="ko-KR" dirty="0"/>
              <a:t>, </a:t>
            </a:r>
            <a:r>
              <a:rPr lang="ko-KR" altLang="en-US" dirty="0"/>
              <a:t>결과 생성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1CA14D-830E-4E36-4694-C90F758DD5A7}"/>
              </a:ext>
            </a:extLst>
          </p:cNvPr>
          <p:cNvGrpSpPr/>
          <p:nvPr/>
        </p:nvGrpSpPr>
        <p:grpSpPr>
          <a:xfrm rot="13263205">
            <a:off x="598845" y="1306553"/>
            <a:ext cx="144600" cy="160532"/>
            <a:chOff x="3059832" y="368712"/>
            <a:chExt cx="468000" cy="4680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76AD164-17C9-65D9-7C95-43B6880A1178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DD50F04D-F093-7FEB-DB0B-D0AC4B990BEB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BF71C8-2C7F-2C09-4A09-5394FFF25907}"/>
              </a:ext>
            </a:extLst>
          </p:cNvPr>
          <p:cNvGrpSpPr/>
          <p:nvPr/>
        </p:nvGrpSpPr>
        <p:grpSpPr>
          <a:xfrm rot="13263205">
            <a:off x="620590" y="1964672"/>
            <a:ext cx="144600" cy="160532"/>
            <a:chOff x="3059832" y="368712"/>
            <a:chExt cx="468000" cy="46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C460C8C-2384-028F-C764-8365DB9FF6EC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54D4F99F-AA69-58BD-91BE-BDE4F860ED7E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428F4B-6F66-C550-1D6B-21BBABF8560C}"/>
              </a:ext>
            </a:extLst>
          </p:cNvPr>
          <p:cNvGrpSpPr/>
          <p:nvPr/>
        </p:nvGrpSpPr>
        <p:grpSpPr>
          <a:xfrm rot="13263205">
            <a:off x="607107" y="2632838"/>
            <a:ext cx="144600" cy="160532"/>
            <a:chOff x="3059832" y="368712"/>
            <a:chExt cx="468000" cy="468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834A657-0935-DD51-E237-72DC0714834C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L 도형 11">
              <a:extLst>
                <a:ext uri="{FF2B5EF4-FFF2-40B4-BE49-F238E27FC236}">
                  <a16:creationId xmlns:a16="http://schemas.microsoft.com/office/drawing/2014/main" id="{02F6B6C9-0987-DC73-CDF7-870993E5147D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57DD7E-B950-F57F-04B5-B6B533FB1549}"/>
              </a:ext>
            </a:extLst>
          </p:cNvPr>
          <p:cNvGrpSpPr/>
          <p:nvPr/>
        </p:nvGrpSpPr>
        <p:grpSpPr>
          <a:xfrm rot="13263205">
            <a:off x="782681" y="4392000"/>
            <a:ext cx="144600" cy="160532"/>
            <a:chOff x="3059832" y="368712"/>
            <a:chExt cx="468000" cy="468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84CCEB2-BB4A-A743-1554-534AC0098EEA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L 도형 14">
              <a:extLst>
                <a:ext uri="{FF2B5EF4-FFF2-40B4-BE49-F238E27FC236}">
                  <a16:creationId xmlns:a16="http://schemas.microsoft.com/office/drawing/2014/main" id="{1A119269-3544-EBB5-415B-5A5B24F3B9C1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78E8C3-8FD4-4B86-0B4C-DD307DACFAE8}"/>
              </a:ext>
            </a:extLst>
          </p:cNvPr>
          <p:cNvGrpSpPr/>
          <p:nvPr/>
        </p:nvGrpSpPr>
        <p:grpSpPr>
          <a:xfrm rot="13263205">
            <a:off x="782679" y="4752000"/>
            <a:ext cx="144600" cy="160532"/>
            <a:chOff x="3059832" y="368712"/>
            <a:chExt cx="468000" cy="468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B3A462-67B8-E32B-E029-F0D3F21713CD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CF130272-A66D-4410-0392-54B1ADD8F678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8A83D0-1FDC-EAA0-5AEE-DEF84648A116}"/>
              </a:ext>
            </a:extLst>
          </p:cNvPr>
          <p:cNvGrpSpPr/>
          <p:nvPr/>
        </p:nvGrpSpPr>
        <p:grpSpPr>
          <a:xfrm rot="13263205">
            <a:off x="782678" y="5112000"/>
            <a:ext cx="144600" cy="160532"/>
            <a:chOff x="3059832" y="368712"/>
            <a:chExt cx="468000" cy="468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4D6789B-0330-2BB2-49DE-3BD141A78F80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>
              <a:extLst>
                <a:ext uri="{FF2B5EF4-FFF2-40B4-BE49-F238E27FC236}">
                  <a16:creationId xmlns:a16="http://schemas.microsoft.com/office/drawing/2014/main" id="{B548B2B9-0248-C158-D495-99DBE0B2C4E2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E466E5-724D-2C4D-80DD-E65C1F44AB8C}"/>
              </a:ext>
            </a:extLst>
          </p:cNvPr>
          <p:cNvGrpSpPr/>
          <p:nvPr/>
        </p:nvGrpSpPr>
        <p:grpSpPr>
          <a:xfrm rot="13263205">
            <a:off x="782678" y="5760000"/>
            <a:ext cx="144600" cy="160532"/>
            <a:chOff x="3059832" y="368712"/>
            <a:chExt cx="468000" cy="468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5110B1-9B0F-A3C7-B8A0-C5B0DA4A476E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L 도형 23">
              <a:extLst>
                <a:ext uri="{FF2B5EF4-FFF2-40B4-BE49-F238E27FC236}">
                  <a16:creationId xmlns:a16="http://schemas.microsoft.com/office/drawing/2014/main" id="{E0987F9E-70C6-76EF-5AFF-88B86D056513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97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달성 목표 및 성과</a:t>
            </a:r>
          </a:p>
          <a:p>
            <a:r>
              <a:rPr lang="en-US" altLang="ko-KR" dirty="0"/>
              <a:t>3.2 </a:t>
            </a:r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개발의 의의</a:t>
            </a:r>
          </a:p>
        </p:txBody>
      </p:sp>
    </p:spTree>
    <p:extLst>
      <p:ext uri="{BB962C8B-B14F-4D97-AF65-F5344CB8AC3E}">
        <p14:creationId xmlns:p14="http://schemas.microsoft.com/office/powerpoint/2010/main" val="370128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달성 목표 및 성과</a:t>
            </a: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24AC4BDB-E55A-11C5-3ECB-0BF033B14F0A}"/>
              </a:ext>
            </a:extLst>
          </p:cNvPr>
          <p:cNvSpPr/>
          <p:nvPr/>
        </p:nvSpPr>
        <p:spPr>
          <a:xfrm>
            <a:off x="902627" y="1261469"/>
            <a:ext cx="5480832" cy="720080"/>
          </a:xfrm>
          <a:prstGeom prst="roundRect">
            <a:avLst>
              <a:gd name="adj" fmla="val 2814"/>
            </a:avLst>
          </a:prstGeom>
          <a:solidFill>
            <a:srgbClr val="FFFFFF"/>
          </a:solidFill>
          <a:ln w="12700" cap="flat" cmpd="sng" algn="ctr">
            <a:solidFill>
              <a:srgbClr val="0049F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kern="0" dirty="0">
                <a:latin typeface="+mj-lt"/>
                <a:ea typeface="Pretendard Light"/>
              </a:rPr>
              <a:t>기존에 </a:t>
            </a:r>
            <a:r>
              <a:rPr kumimoji="0" lang="en-US" altLang="ko-KR" sz="1600" kern="0" dirty="0">
                <a:latin typeface="+mj-lt"/>
                <a:ea typeface="Pretendard Light"/>
              </a:rPr>
              <a:t>Stable Diffusion</a:t>
            </a:r>
            <a:r>
              <a:rPr kumimoji="0" lang="ko-KR" altLang="en-US" sz="1600" kern="0" dirty="0">
                <a:latin typeface="+mj-lt"/>
                <a:ea typeface="Pretendard Light"/>
              </a:rPr>
              <a:t>에서 활용되지 않았던 내용인가</a:t>
            </a:r>
            <a:r>
              <a:rPr kumimoji="0" lang="en-US" altLang="ko-KR" sz="1600" kern="0" dirty="0">
                <a:latin typeface="+mj-lt"/>
                <a:ea typeface="Pretendard Light"/>
              </a:rPr>
              <a:t>?</a:t>
            </a:r>
            <a:endParaRPr kumimoji="0" lang="en-ID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83" name="Rectangle 17">
            <a:extLst>
              <a:ext uri="{FF2B5EF4-FFF2-40B4-BE49-F238E27FC236}">
                <a16:creationId xmlns:a16="http://schemas.microsoft.com/office/drawing/2014/main" id="{4CBDCC9E-B446-B42D-D416-C154F9F73433}"/>
              </a:ext>
            </a:extLst>
          </p:cNvPr>
          <p:cNvSpPr/>
          <p:nvPr/>
        </p:nvSpPr>
        <p:spPr>
          <a:xfrm>
            <a:off x="897312" y="2271256"/>
            <a:ext cx="5477924" cy="720081"/>
          </a:xfrm>
          <a:prstGeom prst="roundRect">
            <a:avLst>
              <a:gd name="adj" fmla="val 2814"/>
            </a:avLst>
          </a:prstGeom>
          <a:solidFill>
            <a:srgbClr val="FFFFFF"/>
          </a:solidFill>
          <a:ln w="12700" cap="flat" cmpd="sng" algn="ctr">
            <a:solidFill>
              <a:srgbClr val="0049F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kern="0" dirty="0">
                <a:latin typeface="+mj-lt"/>
                <a:ea typeface="Pretendard Light"/>
              </a:rPr>
              <a:t>음원에서 분위기 영단어를 추출해 낼 수 있는가</a:t>
            </a:r>
            <a:r>
              <a:rPr kumimoji="0" lang="en-US" altLang="ko-KR" sz="1600" kern="0" dirty="0">
                <a:latin typeface="+mj-lt"/>
                <a:ea typeface="Pretendard Light"/>
              </a:rPr>
              <a:t>?</a:t>
            </a:r>
            <a:endParaRPr kumimoji="0" lang="en-ID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92" name="Rectangle 17">
            <a:extLst>
              <a:ext uri="{FF2B5EF4-FFF2-40B4-BE49-F238E27FC236}">
                <a16:creationId xmlns:a16="http://schemas.microsoft.com/office/drawing/2014/main" id="{6FE355EB-ED6A-6741-EF37-309E3C188DD6}"/>
              </a:ext>
            </a:extLst>
          </p:cNvPr>
          <p:cNvSpPr/>
          <p:nvPr/>
        </p:nvSpPr>
        <p:spPr>
          <a:xfrm>
            <a:off x="6898972" y="1261469"/>
            <a:ext cx="1774983" cy="720079"/>
          </a:xfrm>
          <a:prstGeom prst="roundRect">
            <a:avLst>
              <a:gd name="adj" fmla="val 84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93" name="Rectangle 17">
            <a:extLst>
              <a:ext uri="{FF2B5EF4-FFF2-40B4-BE49-F238E27FC236}">
                <a16:creationId xmlns:a16="http://schemas.microsoft.com/office/drawing/2014/main" id="{7426E556-5921-188A-7415-095C921B5B08}"/>
              </a:ext>
            </a:extLst>
          </p:cNvPr>
          <p:cNvSpPr/>
          <p:nvPr/>
        </p:nvSpPr>
        <p:spPr>
          <a:xfrm>
            <a:off x="894403" y="3275919"/>
            <a:ext cx="5477923" cy="720080"/>
          </a:xfrm>
          <a:prstGeom prst="roundRect">
            <a:avLst>
              <a:gd name="adj" fmla="val 2814"/>
            </a:avLst>
          </a:prstGeom>
          <a:solidFill>
            <a:srgbClr val="FFFFFF"/>
          </a:solidFill>
          <a:ln w="12700" cap="flat" cmpd="sng" algn="ctr">
            <a:solidFill>
              <a:srgbClr val="0049F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kern="0" dirty="0">
                <a:latin typeface="+mj-lt"/>
                <a:ea typeface="Pretendard Light"/>
              </a:rPr>
              <a:t>이미지와 추출한 영단어로 이미지를 생성할 수 있는가</a:t>
            </a:r>
            <a:r>
              <a:rPr kumimoji="0" lang="en-US" altLang="ko-KR" sz="1600" kern="0" dirty="0">
                <a:latin typeface="+mj-lt"/>
                <a:ea typeface="Pretendard Light"/>
              </a:rPr>
              <a:t>?</a:t>
            </a:r>
            <a:endParaRPr kumimoji="0" lang="en-ID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20D6511-4CC5-0E75-5FAB-A7E8FC54FDB1}"/>
              </a:ext>
            </a:extLst>
          </p:cNvPr>
          <p:cNvGrpSpPr/>
          <p:nvPr/>
        </p:nvGrpSpPr>
        <p:grpSpPr>
          <a:xfrm rot="16200000">
            <a:off x="6773352" y="1520089"/>
            <a:ext cx="270703" cy="202838"/>
            <a:chOff x="3166715" y="3831347"/>
            <a:chExt cx="238473" cy="20283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1A7104B-4817-F303-D746-CF84AF6272D7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70695AEE-3CC8-6442-1CD3-2EE56C7E2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A6881738-D8FA-01D9-B96C-012E225081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CD8D1F4-EE0C-96A2-486B-F9A2F496DFB9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1480B08-10B6-5F5A-80D8-E3AA742BF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A27C69D9-F74F-3E2B-0EA5-693CD64A41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39FC3AB-593F-DD03-0A4A-27DEE875D948}"/>
              </a:ext>
            </a:extLst>
          </p:cNvPr>
          <p:cNvSpPr txBox="1"/>
          <p:nvPr/>
        </p:nvSpPr>
        <p:spPr>
          <a:xfrm>
            <a:off x="7372242" y="1428186"/>
            <a:ext cx="574516" cy="386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9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49F0"/>
                </a:solidFill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YES</a:t>
            </a:r>
            <a:endParaRPr kumimoji="0" lang="id-ID" altLang="ko-KR" sz="19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49F0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2199BAD-B22F-AFA1-B612-8A3343F9414C}"/>
              </a:ext>
            </a:extLst>
          </p:cNvPr>
          <p:cNvSpPr/>
          <p:nvPr/>
        </p:nvSpPr>
        <p:spPr>
          <a:xfrm>
            <a:off x="894403" y="4285706"/>
            <a:ext cx="5477923" cy="720080"/>
          </a:xfrm>
          <a:prstGeom prst="roundRect">
            <a:avLst>
              <a:gd name="adj" fmla="val 2814"/>
            </a:avLst>
          </a:prstGeom>
          <a:solidFill>
            <a:srgbClr val="FFFFFF"/>
          </a:solidFill>
          <a:ln w="12700" cap="flat" cmpd="sng" algn="ctr">
            <a:solidFill>
              <a:srgbClr val="0049F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kern="0" dirty="0">
                <a:latin typeface="+mj-lt"/>
                <a:ea typeface="Pretendard Light"/>
              </a:rPr>
              <a:t>일괄 처리가 가능한가</a:t>
            </a:r>
            <a:r>
              <a:rPr kumimoji="0" lang="en-US" altLang="ko-KR" sz="1600" kern="0" dirty="0">
                <a:latin typeface="+mj-lt"/>
                <a:ea typeface="Pretendard Light"/>
              </a:rPr>
              <a:t>?</a:t>
            </a:r>
            <a:endParaRPr kumimoji="0" lang="en-ID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531C581A-1255-581E-290A-55982F2E6ED6}"/>
              </a:ext>
            </a:extLst>
          </p:cNvPr>
          <p:cNvSpPr/>
          <p:nvPr/>
        </p:nvSpPr>
        <p:spPr>
          <a:xfrm>
            <a:off x="6898972" y="2271258"/>
            <a:ext cx="1774983" cy="720079"/>
          </a:xfrm>
          <a:prstGeom prst="roundRect">
            <a:avLst>
              <a:gd name="adj" fmla="val 84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45C0D2-AC28-B5D4-F76C-B0C217F94BB2}"/>
              </a:ext>
            </a:extLst>
          </p:cNvPr>
          <p:cNvGrpSpPr/>
          <p:nvPr/>
        </p:nvGrpSpPr>
        <p:grpSpPr>
          <a:xfrm rot="16200000">
            <a:off x="6773352" y="2529878"/>
            <a:ext cx="270703" cy="202838"/>
            <a:chOff x="3166715" y="3831347"/>
            <a:chExt cx="238473" cy="20283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959B15-9958-F2B6-13BC-64A20548B85F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E057E19-6695-8265-CD45-EBCD88603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5220CCA-FB68-A89F-8E7E-2EDC23E46A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8B87CA-CC37-06DD-1994-1E62BA2AB0AA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D469990-D299-2CEA-1C8B-9A151B6B9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0462103-4602-073A-E240-7A4DDDBACE1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C30E60-3252-53C6-D382-584BECB547FE}"/>
              </a:ext>
            </a:extLst>
          </p:cNvPr>
          <p:cNvSpPr txBox="1"/>
          <p:nvPr/>
        </p:nvSpPr>
        <p:spPr>
          <a:xfrm>
            <a:off x="7345564" y="2442382"/>
            <a:ext cx="574516" cy="386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9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49F0"/>
                </a:solidFill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YES</a:t>
            </a:r>
            <a:endParaRPr kumimoji="0" lang="id-ID" altLang="ko-KR" sz="19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49F0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280586-490D-283D-42A3-6AD399D50C96}"/>
              </a:ext>
            </a:extLst>
          </p:cNvPr>
          <p:cNvGrpSpPr/>
          <p:nvPr/>
        </p:nvGrpSpPr>
        <p:grpSpPr>
          <a:xfrm rot="16200000">
            <a:off x="6773352" y="3531375"/>
            <a:ext cx="270703" cy="202838"/>
            <a:chOff x="3166715" y="3831347"/>
            <a:chExt cx="238473" cy="20283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5CC591-B057-DEAE-8535-BF0BDA1D10DB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EC39FCE-7AC3-0004-D0D7-43DD5605F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CF47C6F-EA74-3223-965B-635081AAA9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BE8705-E510-5A23-7CBF-B446BFFC37DE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A9476FB-FB6D-D367-006D-EDD76E574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549A131-F9ED-0788-D832-F1B783AB340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2E9090-268F-AAF3-CB96-736DB1363EAC}"/>
              </a:ext>
            </a:extLst>
          </p:cNvPr>
          <p:cNvSpPr txBox="1"/>
          <p:nvPr/>
        </p:nvSpPr>
        <p:spPr>
          <a:xfrm>
            <a:off x="7372242" y="3439471"/>
            <a:ext cx="574516" cy="386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9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49F0"/>
                </a:solidFill>
                <a:latin typeface="+mj-lt"/>
                <a:ea typeface="Pretendard Medium" panose="02000603000000020004" pitchFamily="50" charset="-127"/>
                <a:cs typeface="Pretendard Medium" panose="02000603000000020004" pitchFamily="50" charset="-127"/>
              </a:rPr>
              <a:t>YES</a:t>
            </a:r>
            <a:endParaRPr kumimoji="0" lang="id-ID" altLang="ko-KR" sz="19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49F0"/>
              </a:solidFill>
              <a:latin typeface="+mj-lt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F09A61-4FE7-C0C0-3ED3-E49E248BE4EC}"/>
              </a:ext>
            </a:extLst>
          </p:cNvPr>
          <p:cNvGrpSpPr/>
          <p:nvPr/>
        </p:nvGrpSpPr>
        <p:grpSpPr>
          <a:xfrm rot="16200000">
            <a:off x="6773352" y="4544712"/>
            <a:ext cx="270703" cy="202838"/>
            <a:chOff x="3166715" y="3831347"/>
            <a:chExt cx="238473" cy="2028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BE161C8-B6B7-84CA-E769-C82A19A43220}"/>
                </a:ext>
              </a:extLst>
            </p:cNvPr>
            <p:cNvGrpSpPr/>
            <p:nvPr/>
          </p:nvGrpSpPr>
          <p:grpSpPr>
            <a:xfrm>
              <a:off x="3166715" y="3914949"/>
              <a:ext cx="238473" cy="119236"/>
              <a:chOff x="4919315" y="3822700"/>
              <a:chExt cx="422970" cy="211485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04D308BA-5DB3-9E50-9BA0-42657A4B8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E3C5297-C77A-41C6-D7C1-CF208AE2798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E39D468-8543-D910-6EF5-B170CC503159}"/>
                </a:ext>
              </a:extLst>
            </p:cNvPr>
            <p:cNvGrpSpPr/>
            <p:nvPr/>
          </p:nvGrpSpPr>
          <p:grpSpPr>
            <a:xfrm>
              <a:off x="3166715" y="3831347"/>
              <a:ext cx="238473" cy="119236"/>
              <a:chOff x="4919315" y="3822700"/>
              <a:chExt cx="422970" cy="211485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1EBD13D-52E5-0371-D9F5-1D146CA5D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7FA9D1F-190B-D721-9321-E83161BB64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noFill/>
              <a:ln w="15875" cap="rnd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AC12808-50F0-2457-8DF2-9E1E0B0C49AB}"/>
              </a:ext>
            </a:extLst>
          </p:cNvPr>
          <p:cNvSpPr txBox="1"/>
          <p:nvPr/>
        </p:nvSpPr>
        <p:spPr>
          <a:xfrm>
            <a:off x="7386280" y="4465112"/>
            <a:ext cx="533800" cy="3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49F0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NO</a:t>
            </a:r>
            <a:endParaRPr kumimoji="0" lang="id-ID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49F0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1418C46B-F192-0608-047A-4824EB0DFE86}"/>
              </a:ext>
            </a:extLst>
          </p:cNvPr>
          <p:cNvSpPr/>
          <p:nvPr/>
        </p:nvSpPr>
        <p:spPr>
          <a:xfrm>
            <a:off x="894402" y="5397667"/>
            <a:ext cx="7205989" cy="570760"/>
          </a:xfrm>
          <a:prstGeom prst="roundRect">
            <a:avLst>
              <a:gd name="adj" fmla="val 2814"/>
            </a:avLst>
          </a:prstGeom>
          <a:solidFill>
            <a:srgbClr val="FFFFFF"/>
          </a:solidFill>
          <a:ln w="19050" cap="flat" cmpd="sng" algn="ctr">
            <a:solidFill>
              <a:srgbClr val="0049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kern="0" dirty="0">
                <a:latin typeface="+mj-lt"/>
                <a:ea typeface="Pretendard Light"/>
              </a:rPr>
              <a:t>80%</a:t>
            </a:r>
            <a:endParaRPr kumimoji="0" lang="en-ID" sz="1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29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개발의 의의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412776"/>
            <a:ext cx="8751363" cy="4248472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사전 연구에서 다루었던 레이블 분류에서 다중 출력 문제로 발전하여 </a:t>
            </a:r>
            <a:br>
              <a:rPr lang="en-US" altLang="ko-KR" sz="2000" dirty="0"/>
            </a:br>
            <a:r>
              <a:rPr lang="ko-KR" altLang="en-US" sz="2000" dirty="0"/>
              <a:t>더 많은 클래스를 결과로 도출해낼 수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Colab</a:t>
            </a:r>
            <a:r>
              <a:rPr lang="en-US" altLang="ko-KR" sz="2000" dirty="0"/>
              <a:t> pro</a:t>
            </a:r>
            <a:r>
              <a:rPr lang="ko-KR" altLang="en-US" sz="2000" dirty="0"/>
              <a:t>라는 제한된 메모리의 공간 속에서 </a:t>
            </a:r>
            <a:br>
              <a:rPr lang="en-US" altLang="ko-KR" sz="2000" dirty="0"/>
            </a:br>
            <a:r>
              <a:rPr lang="ko-KR" altLang="en-US" sz="2000" dirty="0"/>
              <a:t>전처리와 모델 학습을 분할하여 진행할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음원 분석을 위해서 데이터를 처리하는 과정에서 기하급수적으로</a:t>
            </a:r>
            <a:br>
              <a:rPr lang="en-US" altLang="ko-KR" sz="2000" dirty="0"/>
            </a:br>
            <a:r>
              <a:rPr lang="ko-KR" altLang="en-US" sz="2000" dirty="0"/>
              <a:t>크기가 커질 때 </a:t>
            </a:r>
            <a:r>
              <a:rPr lang="en-US" altLang="ko-KR" sz="2000" dirty="0"/>
              <a:t>feature</a:t>
            </a:r>
            <a:r>
              <a:rPr lang="ko-KR" altLang="en-US" sz="2000" dirty="0"/>
              <a:t>을 뽑아 데이터를 축소하고 분할하여 다룰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모델을 분할 학습하고 편향된 데이터를 처리하며</a:t>
            </a:r>
            <a:br>
              <a:rPr lang="en-US" altLang="ko-KR" sz="2000" dirty="0"/>
            </a:br>
            <a:r>
              <a:rPr lang="ko-KR" altLang="en-US" sz="2000" dirty="0"/>
              <a:t>여러 평가방식을 통해서 분석할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생성 </a:t>
            </a:r>
            <a:r>
              <a:rPr lang="en-US" altLang="ko-KR" sz="2000" dirty="0"/>
              <a:t>ai</a:t>
            </a:r>
            <a:r>
              <a:rPr lang="ko-KR" altLang="en-US" sz="2000" dirty="0"/>
              <a:t>에서 기존에 지원하지 않는 </a:t>
            </a:r>
            <a:r>
              <a:rPr lang="ko-KR" altLang="en-US" sz="2000" dirty="0" err="1"/>
              <a:t>모달리티인</a:t>
            </a:r>
            <a:br>
              <a:rPr lang="en-US" altLang="ko-KR" sz="2000" dirty="0"/>
            </a:br>
            <a:r>
              <a:rPr lang="ko-KR" altLang="en-US" sz="2000" dirty="0"/>
              <a:t>음원을 제어 목적으로 넣을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음악적 분위기에 맞는 이미지를 편하게 출력 할 수 있어</a:t>
            </a:r>
            <a:br>
              <a:rPr lang="en-US" altLang="ko-KR" sz="2000" dirty="0"/>
            </a:br>
            <a:r>
              <a:rPr lang="ko-KR" altLang="en-US" sz="2000" dirty="0"/>
              <a:t>미디어 시장에서 활용할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27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48" y="980728"/>
            <a:ext cx="8947052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Stable Diffusion</a:t>
            </a:r>
            <a:r>
              <a:rPr lang="ko-KR" altLang="en-US" dirty="0"/>
              <a:t>의 관심도가 높아짐에 따라 다양한</a:t>
            </a:r>
            <a:br>
              <a:rPr lang="en-US" altLang="ko-KR" dirty="0"/>
            </a:br>
            <a:r>
              <a:rPr lang="en-US" altLang="ko-KR" dirty="0" err="1"/>
              <a:t>webui</a:t>
            </a:r>
            <a:r>
              <a:rPr lang="en-US" altLang="ko-KR" dirty="0"/>
              <a:t> extension </a:t>
            </a:r>
            <a:r>
              <a:rPr lang="ko-KR" altLang="en-US" dirty="0"/>
              <a:t>등장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      High-Resolution Image Synthesis with Latent Diffusion Models </a:t>
            </a:r>
            <a:r>
              <a:rPr lang="ko-KR" altLang="en-US" sz="1800" dirty="0"/>
              <a:t>논문 발표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 Stable Diffusion </a:t>
            </a:r>
            <a:r>
              <a:rPr lang="ko-KR" altLang="en-US" sz="1800" dirty="0"/>
              <a:t>관심도 높아짐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 </a:t>
            </a:r>
            <a:r>
              <a:rPr lang="ko-KR" altLang="en-US" sz="1800" dirty="0"/>
              <a:t>다양하게 활용할 수 있는 </a:t>
            </a:r>
            <a:r>
              <a:rPr lang="en-US" altLang="ko-KR" sz="1800" dirty="0"/>
              <a:t>Stable Diffusion </a:t>
            </a:r>
            <a:r>
              <a:rPr lang="en-US" altLang="ko-KR" sz="1800" dirty="0" err="1"/>
              <a:t>webui</a:t>
            </a:r>
            <a:r>
              <a:rPr lang="en-US" altLang="ko-KR" sz="1800" dirty="0"/>
              <a:t> extension</a:t>
            </a:r>
            <a:r>
              <a:rPr lang="ko-KR" altLang="en-US" sz="1800" dirty="0"/>
              <a:t>들이 개발됨</a:t>
            </a:r>
            <a:endParaRPr lang="en-US" altLang="ko-KR" sz="1800" dirty="0"/>
          </a:p>
          <a:p>
            <a:r>
              <a:rPr lang="ko-KR" altLang="en-US" dirty="0"/>
              <a:t>선행 연구 논문 자료들을 기반으로</a:t>
            </a:r>
            <a:r>
              <a:rPr lang="en-US" altLang="ko-KR" dirty="0"/>
              <a:t> </a:t>
            </a:r>
            <a:r>
              <a:rPr lang="ko-KR" altLang="en-US" dirty="0"/>
              <a:t>다양한 알고리즘 및 기법들을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음원 분위기 분류법인 감정 형용사법</a:t>
            </a:r>
            <a:r>
              <a:rPr lang="en-US" altLang="ko-KR" sz="1800" dirty="0"/>
              <a:t>, </a:t>
            </a:r>
            <a:r>
              <a:rPr lang="ko-KR" altLang="en-US" sz="1800" dirty="0"/>
              <a:t>음원 장르 분류를 위한 스펙트럼인</a:t>
            </a:r>
            <a:br>
              <a:rPr lang="en-US" altLang="ko-KR" sz="1800" dirty="0"/>
            </a:br>
            <a:r>
              <a:rPr lang="en-US" altLang="ko-KR" sz="1800" dirty="0"/>
              <a:t>        MFCC, </a:t>
            </a:r>
            <a:r>
              <a:rPr lang="ko-KR" altLang="en-US" sz="1800" dirty="0"/>
              <a:t>다중 레이블 분류를 위한 </a:t>
            </a:r>
            <a:r>
              <a:rPr lang="en-US" altLang="ko-KR" sz="1800" dirty="0" err="1"/>
              <a:t>MultiOutputClassifier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r>
              <a:rPr lang="ko-KR" altLang="en-US" dirty="0"/>
              <a:t>음원을 사용한 새로운 </a:t>
            </a:r>
            <a:r>
              <a:rPr lang="en-US" altLang="ko-KR" dirty="0"/>
              <a:t>Stable Diffusion </a:t>
            </a:r>
            <a:r>
              <a:rPr lang="en-US" altLang="ko-KR" dirty="0" err="1"/>
              <a:t>webui</a:t>
            </a:r>
            <a:r>
              <a:rPr lang="en-US" altLang="ko-KR" dirty="0"/>
              <a:t> extension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개발하고자 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클래식 장르 음원의 분위기를 기반으로 인물의 표정이나 사진의 풍경을 변경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음원 분위기에 대응되게 이미지의 분위기를 변경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실용성이 높은 </a:t>
            </a:r>
            <a:r>
              <a:rPr lang="en-US" altLang="ko-KR" sz="1800" dirty="0" err="1"/>
              <a:t>webui</a:t>
            </a:r>
            <a:r>
              <a:rPr lang="en-US" altLang="ko-KR" sz="1800" dirty="0"/>
              <a:t> extension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714499-38B6-0080-1DDF-DE650D773625}"/>
              </a:ext>
            </a:extLst>
          </p:cNvPr>
          <p:cNvGrpSpPr/>
          <p:nvPr/>
        </p:nvGrpSpPr>
        <p:grpSpPr>
          <a:xfrm rot="13263205">
            <a:off x="790513" y="2232609"/>
            <a:ext cx="144600" cy="160532"/>
            <a:chOff x="3059832" y="368712"/>
            <a:chExt cx="468000" cy="4680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FB0BF9F-B644-25B2-7186-F36774609A20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L 도형 5">
              <a:extLst>
                <a:ext uri="{FF2B5EF4-FFF2-40B4-BE49-F238E27FC236}">
                  <a16:creationId xmlns:a16="http://schemas.microsoft.com/office/drawing/2014/main" id="{F1D8FF7B-604F-A017-6F27-BADC44480184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0F9B0-4C40-5D4E-3EB7-3A7FABF0F0C4}"/>
              </a:ext>
            </a:extLst>
          </p:cNvPr>
          <p:cNvGrpSpPr/>
          <p:nvPr/>
        </p:nvGrpSpPr>
        <p:grpSpPr>
          <a:xfrm rot="13263205">
            <a:off x="790514" y="2556644"/>
            <a:ext cx="144600" cy="160532"/>
            <a:chOff x="3059832" y="368712"/>
            <a:chExt cx="468000" cy="468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D40FF4-2139-9DBE-FC1A-F65D80C1226A}"/>
                </a:ext>
              </a:extLst>
            </p:cNvPr>
            <p:cNvSpPr/>
            <p:nvPr/>
          </p:nvSpPr>
          <p:spPr>
            <a:xfrm>
              <a:off x="3059832" y="368712"/>
              <a:ext cx="468000" cy="46800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L 도형 9">
              <a:extLst>
                <a:ext uri="{FF2B5EF4-FFF2-40B4-BE49-F238E27FC236}">
                  <a16:creationId xmlns:a16="http://schemas.microsoft.com/office/drawing/2014/main" id="{2A9AD3A8-CB87-1045-D020-10812745F89F}"/>
                </a:ext>
              </a:extLst>
            </p:cNvPr>
            <p:cNvSpPr/>
            <p:nvPr/>
          </p:nvSpPr>
          <p:spPr>
            <a:xfrm>
              <a:off x="3203848" y="476672"/>
              <a:ext cx="216024" cy="216024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C5832E-60C0-FD8B-1807-5922867A359A}"/>
              </a:ext>
            </a:extLst>
          </p:cNvPr>
          <p:cNvGrpSpPr/>
          <p:nvPr/>
        </p:nvGrpSpPr>
        <p:grpSpPr>
          <a:xfrm>
            <a:off x="608377" y="1885376"/>
            <a:ext cx="144600" cy="160532"/>
            <a:chOff x="3886857" y="468414"/>
            <a:chExt cx="144600" cy="16053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7075864-0491-86C3-F88B-50672068FDC9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L 도형 33">
              <a:extLst>
                <a:ext uri="{FF2B5EF4-FFF2-40B4-BE49-F238E27FC236}">
                  <a16:creationId xmlns:a16="http://schemas.microsoft.com/office/drawing/2014/main" id="{39703D5F-8A60-1DB2-62F8-7F52F97C1E82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3E588D0-9608-9929-8B28-85D596EB0575}"/>
              </a:ext>
            </a:extLst>
          </p:cNvPr>
          <p:cNvGrpSpPr/>
          <p:nvPr/>
        </p:nvGrpSpPr>
        <p:grpSpPr>
          <a:xfrm>
            <a:off x="600115" y="3703005"/>
            <a:ext cx="144600" cy="160532"/>
            <a:chOff x="3886857" y="468414"/>
            <a:chExt cx="144600" cy="16053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27A5163-43D8-C4A2-4CD8-B1BDAEBF78E4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L 도형 37">
              <a:extLst>
                <a:ext uri="{FF2B5EF4-FFF2-40B4-BE49-F238E27FC236}">
                  <a16:creationId xmlns:a16="http://schemas.microsoft.com/office/drawing/2014/main" id="{38F0796B-A124-D937-FFA1-8A00A6ADE88C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86E728-101C-39F1-B236-7CFB1AD09B10}"/>
              </a:ext>
            </a:extLst>
          </p:cNvPr>
          <p:cNvGrpSpPr/>
          <p:nvPr/>
        </p:nvGrpSpPr>
        <p:grpSpPr>
          <a:xfrm>
            <a:off x="600115" y="5153555"/>
            <a:ext cx="144600" cy="160532"/>
            <a:chOff x="3886857" y="468414"/>
            <a:chExt cx="144600" cy="1605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69B4A32-7090-C22B-EBE8-940203D4C912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L 도형 40">
              <a:extLst>
                <a:ext uri="{FF2B5EF4-FFF2-40B4-BE49-F238E27FC236}">
                  <a16:creationId xmlns:a16="http://schemas.microsoft.com/office/drawing/2014/main" id="{855677BA-3A6F-AAAB-402F-EE281D4A5DDD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965DD8-FE3A-C180-8712-30E755E9FEA0}"/>
              </a:ext>
            </a:extLst>
          </p:cNvPr>
          <p:cNvGrpSpPr/>
          <p:nvPr/>
        </p:nvGrpSpPr>
        <p:grpSpPr>
          <a:xfrm>
            <a:off x="610976" y="5521853"/>
            <a:ext cx="144600" cy="160532"/>
            <a:chOff x="3886857" y="468414"/>
            <a:chExt cx="144600" cy="16053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848983A-670E-8E8C-5D04-C40AFF183196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L 도형 43">
              <a:extLst>
                <a:ext uri="{FF2B5EF4-FFF2-40B4-BE49-F238E27FC236}">
                  <a16:creationId xmlns:a16="http://schemas.microsoft.com/office/drawing/2014/main" id="{367DC8BC-5058-CCFB-54B5-BB2412BF6C05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FB26485-AED3-C5D5-2354-CF31576847E4}"/>
              </a:ext>
            </a:extLst>
          </p:cNvPr>
          <p:cNvGrpSpPr/>
          <p:nvPr/>
        </p:nvGrpSpPr>
        <p:grpSpPr>
          <a:xfrm>
            <a:off x="610976" y="5860756"/>
            <a:ext cx="144600" cy="160532"/>
            <a:chOff x="3886857" y="468414"/>
            <a:chExt cx="144600" cy="16053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9C0895F-DAA6-073D-684B-1B043773D471}"/>
                </a:ext>
              </a:extLst>
            </p:cNvPr>
            <p:cNvSpPr/>
            <p:nvPr/>
          </p:nvSpPr>
          <p:spPr>
            <a:xfrm rot="13263205">
              <a:off x="3886857" y="468414"/>
              <a:ext cx="144600" cy="1605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L 도형 46">
              <a:extLst>
                <a:ext uri="{FF2B5EF4-FFF2-40B4-BE49-F238E27FC236}">
                  <a16:creationId xmlns:a16="http://schemas.microsoft.com/office/drawing/2014/main" id="{DDBD2DDE-C716-25B0-2EC2-2F9E485A749E}"/>
                </a:ext>
              </a:extLst>
            </p:cNvPr>
            <p:cNvSpPr/>
            <p:nvPr/>
          </p:nvSpPr>
          <p:spPr>
            <a:xfrm rot="13263205">
              <a:off x="3917522" y="512635"/>
              <a:ext cx="66746" cy="74100"/>
            </a:xfrm>
            <a:prstGeom prst="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711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음악 데이터의 특징을 바탕으로 변환하기 위해서 사전연구를 기반으로 </a:t>
            </a:r>
            <a:r>
              <a:rPr lang="en-US" altLang="ko-KR" dirty="0"/>
              <a:t>MFCC</a:t>
            </a:r>
            <a:r>
              <a:rPr lang="ko-KR" altLang="en-US" dirty="0"/>
              <a:t>방법으로 변환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7AA0426-67A2-0431-ACA4-6755FD88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05459"/>
            <a:ext cx="6192688" cy="397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1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637" y="980728"/>
            <a:ext cx="8356076" cy="5040660"/>
          </a:xfrm>
        </p:spPr>
        <p:txBody>
          <a:bodyPr/>
          <a:lstStyle/>
          <a:p>
            <a:r>
              <a:rPr lang="ko-KR" altLang="en-US" dirty="0"/>
              <a:t>전처리한 데이터로 학습시킨 모델로 분석하여</a:t>
            </a:r>
            <a:br>
              <a:rPr lang="en-US" altLang="ko-KR" dirty="0"/>
            </a:br>
            <a:r>
              <a:rPr lang="ko-KR" altLang="en-US" dirty="0"/>
              <a:t>해당 음원 파일에 대한 분위기 키워드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ADE61-B7EF-F022-C16A-F6E4D7769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9"/>
          <a:stretch/>
        </p:blipFill>
        <p:spPr>
          <a:xfrm>
            <a:off x="587855" y="1988840"/>
            <a:ext cx="796564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981075"/>
            <a:ext cx="8356076" cy="4895850"/>
          </a:xfrm>
        </p:spPr>
        <p:txBody>
          <a:bodyPr/>
          <a:lstStyle/>
          <a:p>
            <a:r>
              <a:rPr lang="ko-KR" altLang="en-US" dirty="0"/>
              <a:t>해당 키워드를 </a:t>
            </a:r>
            <a:r>
              <a:rPr lang="en-US" altLang="ko-KR" dirty="0"/>
              <a:t>stable diffusion </a:t>
            </a:r>
            <a:r>
              <a:rPr lang="ko-KR" altLang="en-US" dirty="0"/>
              <a:t>개념을 활용하여</a:t>
            </a:r>
            <a:br>
              <a:rPr lang="en-US" altLang="ko-KR" dirty="0"/>
            </a:br>
            <a:r>
              <a:rPr lang="ko-KR" altLang="en-US" dirty="0"/>
              <a:t>음원의 분위기에 맞는 사진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CFD39-876E-C0B1-7547-516790BC6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851" r="33965" b="8853"/>
          <a:stretch/>
        </p:blipFill>
        <p:spPr>
          <a:xfrm>
            <a:off x="1187624" y="1988840"/>
            <a:ext cx="6768752" cy="41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962" y="981075"/>
            <a:ext cx="8356076" cy="4895850"/>
          </a:xfrm>
        </p:spPr>
        <p:txBody>
          <a:bodyPr/>
          <a:lstStyle/>
          <a:p>
            <a:r>
              <a:rPr lang="ko-KR" altLang="en-US" dirty="0"/>
              <a:t>해당 키워드를 </a:t>
            </a:r>
            <a:r>
              <a:rPr lang="en-US" altLang="ko-KR" dirty="0"/>
              <a:t>Plug-and-play diffusion </a:t>
            </a:r>
            <a:r>
              <a:rPr lang="ko-KR" altLang="en-US" dirty="0"/>
              <a:t>개념을 활용하여</a:t>
            </a:r>
            <a:br>
              <a:rPr lang="en-US" altLang="ko-KR" dirty="0"/>
            </a:br>
            <a:r>
              <a:rPr lang="ko-KR" altLang="en-US" dirty="0"/>
              <a:t>음원의 분위기에 맞는 사진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1F66F-295F-A999-C110-0D6DAB5D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72816"/>
            <a:ext cx="5832648" cy="46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본론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시스템</a:t>
            </a:r>
            <a:r>
              <a:rPr lang="en-US" altLang="ko-KR" dirty="0"/>
              <a:t>/GUI </a:t>
            </a:r>
            <a:r>
              <a:rPr lang="ko-KR" altLang="en-US" dirty="0"/>
              <a:t>구성</a:t>
            </a:r>
          </a:p>
          <a:p>
            <a:r>
              <a:rPr lang="en-US" altLang="ko-KR" dirty="0"/>
              <a:t>2.2 </a:t>
            </a:r>
            <a:r>
              <a:rPr lang="ko-KR" altLang="en-US" dirty="0"/>
              <a:t>사용 사례</a:t>
            </a:r>
          </a:p>
          <a:p>
            <a:r>
              <a:rPr lang="en-US" altLang="ko-KR" dirty="0"/>
              <a:t>2.3 </a:t>
            </a:r>
            <a:r>
              <a:rPr lang="ko-KR" altLang="en-US" dirty="0"/>
              <a:t>적용 기법 및 기술</a:t>
            </a:r>
          </a:p>
          <a:p>
            <a:r>
              <a:rPr lang="en-US" altLang="ko-KR" dirty="0"/>
              <a:t>2.4 </a:t>
            </a:r>
            <a:r>
              <a:rPr lang="ko-KR" altLang="en-US" dirty="0"/>
              <a:t>핵심 연구</a:t>
            </a:r>
            <a:r>
              <a:rPr lang="en-US" altLang="ko-KR" dirty="0"/>
              <a:t>/</a:t>
            </a:r>
            <a:r>
              <a:rPr lang="ko-KR" altLang="en-US" dirty="0"/>
              <a:t>개발 과제</a:t>
            </a:r>
          </a:p>
          <a:p>
            <a:r>
              <a:rPr lang="en-US" altLang="ko-KR" dirty="0"/>
              <a:t>2.5 </a:t>
            </a:r>
            <a:r>
              <a:rPr lang="ko-KR" altLang="en-US" dirty="0"/>
              <a:t>업무 분담</a:t>
            </a:r>
            <a:r>
              <a:rPr lang="en-US" altLang="ko-KR" dirty="0"/>
              <a:t>/</a:t>
            </a:r>
            <a:r>
              <a:rPr lang="ko-KR" altLang="en-US" dirty="0"/>
              <a:t>일정 계획</a:t>
            </a:r>
          </a:p>
        </p:txBody>
      </p:sp>
    </p:spTree>
    <p:extLst>
      <p:ext uri="{BB962C8B-B14F-4D97-AF65-F5344CB8AC3E}">
        <p14:creationId xmlns:p14="http://schemas.microsoft.com/office/powerpoint/2010/main" val="2470321253"/>
      </p:ext>
    </p:extLst>
  </p:cSld>
  <p:clrMapOvr>
    <a:masterClrMapping/>
  </p:clrMapOvr>
</p:sld>
</file>

<file path=ppt/theme/theme1.xml><?xml version="1.0" encoding="utf-8"?>
<a:theme xmlns:a="http://schemas.openxmlformats.org/drawingml/2006/main" name="나눔스퀘어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고석훈 강의서식1</Template>
  <TotalTime>7539</TotalTime>
  <Pages>27</Pages>
  <Words>3046</Words>
  <Application>Microsoft Office PowerPoint</Application>
  <PresentationFormat>화면 슬라이드 쇼(4:3)</PresentationFormat>
  <Paragraphs>412</Paragraphs>
  <Slides>33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Pretendard Light</vt:lpstr>
      <vt:lpstr>Times New Roman</vt:lpstr>
      <vt:lpstr>Arial</vt:lpstr>
      <vt:lpstr>Wingdings</vt:lpstr>
      <vt:lpstr>Wingdings 3</vt:lpstr>
      <vt:lpstr>굴림</vt:lpstr>
      <vt:lpstr>맑은 고딕</vt:lpstr>
      <vt:lpstr>Wingdings 2</vt:lpstr>
      <vt:lpstr>나눔스퀘어 테마</vt:lpstr>
      <vt:lpstr>Stable diffusion Extension 개발 – 클래식 음악 분위기 이미지 생성</vt:lpstr>
      <vt:lpstr>목차</vt:lpstr>
      <vt:lpstr>1. 서론</vt:lpstr>
      <vt:lpstr>1.1 배경</vt:lpstr>
      <vt:lpstr>1.2 프로젝트 내용</vt:lpstr>
      <vt:lpstr>1.2 프로젝트 내용</vt:lpstr>
      <vt:lpstr>1.2 프로젝트 내용</vt:lpstr>
      <vt:lpstr>1.2 프로젝트 내용</vt:lpstr>
      <vt:lpstr>2. 본론</vt:lpstr>
      <vt:lpstr>2.1 시스템/GUI 구성</vt:lpstr>
      <vt:lpstr>2.1 시스템/GUI 구성</vt:lpstr>
      <vt:lpstr>2.1 시스템/GUI 구성</vt:lpstr>
      <vt:lpstr>2.2 사용 사례</vt:lpstr>
      <vt:lpstr>2.2 사용 사례</vt:lpstr>
      <vt:lpstr>2.3 적용 기법 및 기술</vt:lpstr>
      <vt:lpstr>2.3 적용 기법 및 기술</vt:lpstr>
      <vt:lpstr>2.3 적용 기법 및 기술</vt:lpstr>
      <vt:lpstr>2.3 적용 기법 및 기술</vt:lpstr>
      <vt:lpstr>2.3 적용 기법 및 기술</vt:lpstr>
      <vt:lpstr>2.3 적용 기법 및 기술</vt:lpstr>
      <vt:lpstr>2.3 적용 기법 및 기술</vt:lpstr>
      <vt:lpstr>2.4 핵심 연구/개발 과제</vt:lpstr>
      <vt:lpstr>2.4 핵심 연구/개발 과제</vt:lpstr>
      <vt:lpstr>2.4 핵심 연구/개발 과제</vt:lpstr>
      <vt:lpstr>2.4 핵심 연구/개발 과제</vt:lpstr>
      <vt:lpstr>2.4 핵심 연구/개발 과제</vt:lpstr>
      <vt:lpstr>2.4 핵심 연구/개발 과제</vt:lpstr>
      <vt:lpstr>2.4 핵심 연구/개발 과제</vt:lpstr>
      <vt:lpstr>2.4 핵심 연구/개발 과제</vt:lpstr>
      <vt:lpstr>2.5 업무 분담/일정 계획</vt:lpstr>
      <vt:lpstr>3. 결론</vt:lpstr>
      <vt:lpstr>3.1 달성 목표 및 성과</vt:lpstr>
      <vt:lpstr>3.2 연구/개발의 의의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2장. C++ 구문법 및 의미론과 프로그래밍 개발과정</dc:title>
  <dc:creator>고석훈</dc:creator>
  <cp:lastModifiedBy>김신영</cp:lastModifiedBy>
  <cp:revision>791</cp:revision>
  <cp:lastPrinted>2019-01-07T04:06:59Z</cp:lastPrinted>
  <dcterms:created xsi:type="dcterms:W3CDTF">1995-11-15T14:37:07Z</dcterms:created>
  <dcterms:modified xsi:type="dcterms:W3CDTF">2023-06-03T00:34:34Z</dcterms:modified>
</cp:coreProperties>
</file>